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1" r:id="rId3"/>
    <p:sldId id="270" r:id="rId4"/>
    <p:sldId id="261" r:id="rId5"/>
    <p:sldId id="298" r:id="rId6"/>
    <p:sldId id="299" r:id="rId7"/>
    <p:sldId id="300" r:id="rId8"/>
    <p:sldId id="272" r:id="rId9"/>
    <p:sldId id="273" r:id="rId10"/>
    <p:sldId id="274" r:id="rId11"/>
    <p:sldId id="275" r:id="rId12"/>
    <p:sldId id="277" r:id="rId13"/>
    <p:sldId id="278" r:id="rId14"/>
    <p:sldId id="288" r:id="rId15"/>
    <p:sldId id="284" r:id="rId16"/>
    <p:sldId id="279" r:id="rId17"/>
    <p:sldId id="289" r:id="rId18"/>
    <p:sldId id="290" r:id="rId19"/>
    <p:sldId id="291" r:id="rId20"/>
    <p:sldId id="269" r:id="rId21"/>
    <p:sldId id="293" r:id="rId22"/>
    <p:sldId id="283" r:id="rId23"/>
    <p:sldId id="268" r:id="rId24"/>
    <p:sldId id="292" r:id="rId25"/>
    <p:sldId id="267" r:id="rId26"/>
    <p:sldId id="296" r:id="rId27"/>
    <p:sldId id="29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346" autoAdjust="0"/>
  </p:normalViewPr>
  <p:slideViewPr>
    <p:cSldViewPr snapToGrid="0">
      <p:cViewPr varScale="1">
        <p:scale>
          <a:sx n="97" d="100"/>
          <a:sy n="97" d="100"/>
        </p:scale>
        <p:origin x="10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0EAD77-EC83-43AF-8677-027B03F7E2AE}" type="datetimeFigureOut">
              <a:rPr lang="zh-CN" altLang="en-US" smtClean="0"/>
              <a:t>2019/11/26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53EA4-12E6-4DD8-A3E8-A9C3D37D0CBF}" type="slidenum">
              <a:rPr lang="zh-CN" altLang="en-US" smtClean="0"/>
              <a:t>‹#›</a:t>
            </a:fld>
            <a:endParaRPr lang="zh-CN" altLang="en-US"/>
          </a:p>
        </p:txBody>
      </p:sp>
    </p:spTree>
    <p:extLst>
      <p:ext uri="{BB962C8B-B14F-4D97-AF65-F5344CB8AC3E}">
        <p14:creationId xmlns:p14="http://schemas.microsoft.com/office/powerpoint/2010/main" val="86387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csdn.net/matrix_zzl/article/details/7864126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log.csdn.net/qq595662096/article/details/8937289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集成学习</a:t>
            </a:r>
            <a:r>
              <a:rPr lang="en-US" altLang="zh-CN" dirty="0" smtClean="0"/>
              <a:t>boosting </a:t>
            </a:r>
            <a:r>
              <a:rPr lang="zh-CN" altLang="en-US" dirty="0" smtClean="0"/>
              <a:t>算法</a:t>
            </a:r>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1</a:t>
            </a:fld>
            <a:endParaRPr lang="zh-CN" altLang="en-US"/>
          </a:p>
        </p:txBody>
      </p:sp>
    </p:spTree>
    <p:extLst>
      <p:ext uri="{BB962C8B-B14F-4D97-AF65-F5344CB8AC3E}">
        <p14:creationId xmlns:p14="http://schemas.microsoft.com/office/powerpoint/2010/main" val="36467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Bias-variance tradeoff</a:t>
            </a:r>
            <a:r>
              <a:rPr lang="zh-CN" altLang="en-US" dirty="0" smtClean="0"/>
              <a:t>（偏差</a:t>
            </a:r>
            <a:r>
              <a:rPr lang="en-US" altLang="zh-CN" dirty="0" smtClean="0"/>
              <a:t>-</a:t>
            </a:r>
            <a:r>
              <a:rPr lang="zh-CN" altLang="en-US" dirty="0" smtClean="0"/>
              <a:t>方差权衡），比较感性的理解，</a:t>
            </a:r>
            <a:r>
              <a:rPr lang="en-US" altLang="zh-CN" dirty="0" smtClean="0"/>
              <a:t>Bias</a:t>
            </a:r>
            <a:r>
              <a:rPr lang="zh-CN" altLang="en-US" dirty="0" smtClean="0"/>
              <a:t>可以理解为假设我们有无限多数据的时候，可以训练出最好的模型所拿到的误差。而</a:t>
            </a:r>
            <a:r>
              <a:rPr lang="en-US" altLang="zh-CN" dirty="0" smtClean="0"/>
              <a:t>Variance</a:t>
            </a:r>
            <a:r>
              <a:rPr lang="zh-CN" altLang="en-US" dirty="0" smtClean="0"/>
              <a:t>是因为我们只有有限数据，其中随机性带来的误差。目标中误差函数鼓励我们的模型尽量去拟合训练数据，这样相对来说最后的模型会有比较少的</a:t>
            </a:r>
            <a:r>
              <a:rPr lang="en-US" altLang="zh-CN" dirty="0" smtClean="0"/>
              <a:t>Bias</a:t>
            </a:r>
            <a:r>
              <a:rPr lang="zh-CN" altLang="en-US" dirty="0" smtClean="0"/>
              <a:t>。而正则化项则鼓励更加简单的模型。因为当模型简单之后，有限数据拟合出来结果的随机性比较小，不容易过拟合，使得最后模型的预测更加稳定</a:t>
            </a:r>
          </a:p>
          <a:p>
            <a:r>
              <a:rPr lang="en-US" altLang="zh-CN" dirty="0" smtClean="0"/>
              <a:t>————————————————</a:t>
            </a:r>
          </a:p>
          <a:p>
            <a:r>
              <a:rPr lang="zh-CN" altLang="en-US" dirty="0" smtClean="0"/>
              <a:t>版权声明：本文为</a:t>
            </a:r>
            <a:r>
              <a:rPr lang="en-US" altLang="zh-CN" dirty="0" smtClean="0"/>
              <a:t>CSDN</a:t>
            </a:r>
            <a:r>
              <a:rPr lang="zh-CN" altLang="en-US" dirty="0" smtClean="0"/>
              <a:t>博主「</a:t>
            </a:r>
            <a:r>
              <a:rPr lang="en-US" altLang="zh-CN" dirty="0" smtClean="0"/>
              <a:t>anshuai_aw1</a:t>
            </a:r>
            <a:r>
              <a:rPr lang="zh-CN" altLang="en-US" dirty="0" smtClean="0"/>
              <a:t>」的原创文章，遵循 </a:t>
            </a:r>
            <a:r>
              <a:rPr lang="en-US" altLang="zh-CN" dirty="0" smtClean="0"/>
              <a:t>CC 4.0 BY-SA </a:t>
            </a:r>
            <a:r>
              <a:rPr lang="zh-CN" altLang="en-US" dirty="0" smtClean="0"/>
              <a:t>版权协议，转载请附上原文出处链接及本声明。</a:t>
            </a:r>
          </a:p>
          <a:p>
            <a:r>
              <a:rPr lang="zh-CN" altLang="en-US" dirty="0" smtClean="0"/>
              <a:t>原文链接：</a:t>
            </a:r>
            <a:r>
              <a:rPr lang="en-US" altLang="zh-CN" dirty="0" smtClean="0"/>
              <a:t>https://blog.csdn.net/anshuai_aw1/article/details/82970489</a:t>
            </a:r>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2</a:t>
            </a:fld>
            <a:endParaRPr lang="zh-CN" altLang="en-US"/>
          </a:p>
        </p:txBody>
      </p:sp>
    </p:spTree>
    <p:extLst>
      <p:ext uri="{BB962C8B-B14F-4D97-AF65-F5344CB8AC3E}">
        <p14:creationId xmlns:p14="http://schemas.microsoft.com/office/powerpoint/2010/main" val="80208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11</a:t>
            </a:fld>
            <a:endParaRPr lang="zh-CN" altLang="en-US"/>
          </a:p>
        </p:txBody>
      </p:sp>
    </p:spTree>
    <p:extLst>
      <p:ext uri="{BB962C8B-B14F-4D97-AF65-F5344CB8AC3E}">
        <p14:creationId xmlns:p14="http://schemas.microsoft.com/office/powerpoint/2010/main" val="161643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13</a:t>
            </a:fld>
            <a:endParaRPr lang="zh-CN" altLang="en-US"/>
          </a:p>
        </p:txBody>
      </p:sp>
    </p:spTree>
    <p:extLst>
      <p:ext uri="{BB962C8B-B14F-4D97-AF65-F5344CB8AC3E}">
        <p14:creationId xmlns:p14="http://schemas.microsoft.com/office/powerpoint/2010/main" val="1155171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ϵ-approximate quantile summary</a:t>
            </a:r>
            <a:r>
              <a:rPr lang="zh-CN" altLang="en-US" dirty="0" smtClean="0"/>
              <a:t>这个数据结构不需要一次存入所有的数据，它先用一些元组存入部分数据（当然在内部需要排序），这些元组记录的是现有的</a:t>
            </a:r>
            <a:r>
              <a:rPr lang="en-US" altLang="zh-CN" dirty="0" smtClean="0"/>
              <a:t>value</a:t>
            </a:r>
            <a:r>
              <a:rPr lang="zh-CN" altLang="en-US" dirty="0" smtClean="0"/>
              <a:t>值和一些位置信息，有了这些信息，就保证了能够以 </a:t>
            </a:r>
            <a:r>
              <a:rPr lang="en-US" altLang="zh-CN" dirty="0" err="1" smtClean="0"/>
              <a:t>εN</a:t>
            </a:r>
            <a:r>
              <a:rPr lang="zh-CN" altLang="en-US" dirty="0" smtClean="0"/>
              <a:t>的精度计算任意的分位查询。只要流式系统中每个时刻都维持这种</a:t>
            </a:r>
            <a:r>
              <a:rPr lang="en-US" altLang="zh-CN" dirty="0" smtClean="0"/>
              <a:t>summary</a:t>
            </a:r>
            <a:r>
              <a:rPr lang="zh-CN" altLang="en-US" dirty="0" smtClean="0"/>
              <a:t>结构，每次查询都能满足精度要求，但是流式数据实时更新，需要解决新增数据的</a:t>
            </a:r>
            <a:r>
              <a:rPr lang="en-US" altLang="zh-CN" dirty="0" smtClean="0"/>
              <a:t>summary</a:t>
            </a:r>
            <a:r>
              <a:rPr lang="zh-CN" altLang="en-US" dirty="0" smtClean="0"/>
              <a:t>更新问题。为此，算法提供了</a:t>
            </a:r>
            <a:r>
              <a:rPr lang="en-US" altLang="zh-CN" dirty="0" smtClean="0"/>
              <a:t>insert</a:t>
            </a:r>
            <a:r>
              <a:rPr lang="zh-CN" altLang="en-US" dirty="0" smtClean="0"/>
              <a:t>操作，</a:t>
            </a:r>
            <a:r>
              <a:rPr lang="en-US" altLang="zh-CN" dirty="0" smtClean="0"/>
              <a:t>insert</a:t>
            </a:r>
            <a:r>
              <a:rPr lang="zh-CN" altLang="en-US" dirty="0" smtClean="0"/>
              <a:t>操作可以保证现有的</a:t>
            </a:r>
            <a:r>
              <a:rPr lang="en-US" altLang="zh-CN" dirty="0" smtClean="0"/>
              <a:t>summary</a:t>
            </a:r>
            <a:r>
              <a:rPr lang="zh-CN" altLang="en-US" dirty="0" smtClean="0"/>
              <a:t>结构仍然可以保证 </a:t>
            </a:r>
            <a:r>
              <a:rPr lang="en-US" altLang="zh-CN" dirty="0" err="1" smtClean="0"/>
              <a:t>εN</a:t>
            </a:r>
            <a:r>
              <a:rPr lang="zh-CN" altLang="en-US" dirty="0" smtClean="0"/>
              <a:t>的精度。当然，每次数据插入都需要新增元组，</a:t>
            </a:r>
            <a:r>
              <a:rPr lang="en-US" altLang="zh-CN" dirty="0" smtClean="0"/>
              <a:t>summary</a:t>
            </a:r>
            <a:r>
              <a:rPr lang="zh-CN" altLang="en-US" dirty="0" smtClean="0"/>
              <a:t>结构不能持续增加而不删除，因此到达一定程度需要对</a:t>
            </a:r>
            <a:r>
              <a:rPr lang="en-US" altLang="zh-CN" dirty="0" smtClean="0"/>
              <a:t>summary</a:t>
            </a:r>
            <a:r>
              <a:rPr lang="zh-CN" altLang="en-US" dirty="0" smtClean="0"/>
              <a:t>进行</a:t>
            </a:r>
            <a:r>
              <a:rPr lang="en-US" altLang="zh-CN" dirty="0" smtClean="0"/>
              <a:t>delete</a:t>
            </a:r>
            <a:r>
              <a:rPr lang="zh-CN" altLang="en-US" dirty="0" smtClean="0"/>
              <a:t>。同时，</a:t>
            </a:r>
            <a:r>
              <a:rPr lang="en-US" altLang="zh-CN" dirty="0" smtClean="0"/>
              <a:t>delete</a:t>
            </a:r>
            <a:r>
              <a:rPr lang="zh-CN" altLang="en-US" dirty="0" smtClean="0"/>
              <a:t>操作也可以保证现有的</a:t>
            </a:r>
            <a:r>
              <a:rPr lang="en-US" altLang="zh-CN" dirty="0" smtClean="0"/>
              <a:t>summary</a:t>
            </a:r>
            <a:r>
              <a:rPr lang="zh-CN" altLang="en-US" dirty="0" smtClean="0"/>
              <a:t>结构仍然可以保证 </a:t>
            </a:r>
            <a:r>
              <a:rPr lang="en-US" altLang="zh-CN" dirty="0" err="1" smtClean="0"/>
              <a:t>εN</a:t>
            </a:r>
            <a:r>
              <a:rPr lang="zh-CN" altLang="en-US" dirty="0" smtClean="0"/>
              <a:t>的精度。</a:t>
            </a:r>
            <a:endParaRPr lang="en-US" altLang="zh-CN" dirty="0" smtClean="0"/>
          </a:p>
          <a:p>
            <a:endParaRPr lang="en-US" altLang="zh-CN" dirty="0" smtClean="0"/>
          </a:p>
          <a:p>
            <a:r>
              <a:rPr lang="en-US" altLang="zh-CN" dirty="0" smtClean="0">
                <a:hlinkClick r:id="rId3"/>
              </a:rPr>
              <a:t>GK</a:t>
            </a:r>
            <a:r>
              <a:rPr lang="en-US" altLang="zh-CN" baseline="0" dirty="0" smtClean="0">
                <a:hlinkClick r:id="rId3"/>
              </a:rPr>
              <a:t> </a:t>
            </a:r>
            <a:r>
              <a:rPr lang="en-US" altLang="zh-CN" dirty="0" smtClean="0">
                <a:hlinkClick r:id="rId3"/>
              </a:rPr>
              <a:t>summary</a:t>
            </a:r>
            <a:r>
              <a:rPr lang="zh-CN" altLang="en-US" dirty="0" smtClean="0">
                <a:hlinkClick r:id="rId3"/>
              </a:rPr>
              <a:t>： </a:t>
            </a:r>
            <a:r>
              <a:rPr lang="en-US" altLang="zh-CN" dirty="0" smtClean="0">
                <a:hlinkClick r:id="rId3"/>
              </a:rPr>
              <a:t>https://blog.csdn.net/matrix_zzl/article/details/78641264</a:t>
            </a:r>
            <a:endParaRPr lang="zh-CN" altLang="en-US" dirty="0" smtClean="0"/>
          </a:p>
          <a:p>
            <a:r>
              <a:rPr lang="en-US" altLang="zh-CN" dirty="0" smtClean="0"/>
              <a:t>————————————————</a:t>
            </a:r>
          </a:p>
          <a:p>
            <a:r>
              <a:rPr lang="zh-CN" altLang="en-US" dirty="0" smtClean="0"/>
              <a:t>版权声明：本文为</a:t>
            </a:r>
            <a:r>
              <a:rPr lang="en-US" altLang="zh-CN" dirty="0" smtClean="0"/>
              <a:t>CSDN</a:t>
            </a:r>
            <a:r>
              <a:rPr lang="zh-CN" altLang="en-US" dirty="0" smtClean="0"/>
              <a:t>博主「</a:t>
            </a:r>
            <a:r>
              <a:rPr lang="en-US" altLang="zh-CN" dirty="0" smtClean="0"/>
              <a:t>anshuai_aw1</a:t>
            </a:r>
            <a:r>
              <a:rPr lang="zh-CN" altLang="en-US" dirty="0" smtClean="0"/>
              <a:t>」的原创文章，遵循 </a:t>
            </a:r>
            <a:r>
              <a:rPr lang="en-US" altLang="zh-CN" dirty="0" smtClean="0"/>
              <a:t>CC 4.0 BY-SA </a:t>
            </a:r>
            <a:r>
              <a:rPr lang="zh-CN" altLang="en-US" dirty="0" smtClean="0"/>
              <a:t>版权协议，转载请附上原文出处链接及本声明。</a:t>
            </a:r>
          </a:p>
          <a:p>
            <a:r>
              <a:rPr lang="zh-CN" altLang="en-US" dirty="0" smtClean="0"/>
              <a:t>原文链接：</a:t>
            </a:r>
            <a:r>
              <a:rPr lang="en-US" altLang="zh-CN" dirty="0" smtClean="0"/>
              <a:t>https://blog.csdn.net/anshuai_aw1/article/details/83025168</a:t>
            </a:r>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15</a:t>
            </a:fld>
            <a:endParaRPr lang="zh-CN" altLang="en-US"/>
          </a:p>
        </p:txBody>
      </p:sp>
    </p:spTree>
    <p:extLst>
      <p:ext uri="{BB962C8B-B14F-4D97-AF65-F5344CB8AC3E}">
        <p14:creationId xmlns:p14="http://schemas.microsoft.com/office/powerpoint/2010/main" val="362481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16</a:t>
            </a:fld>
            <a:endParaRPr lang="zh-CN" altLang="en-US"/>
          </a:p>
        </p:txBody>
      </p:sp>
    </p:spTree>
    <p:extLst>
      <p:ext uri="{BB962C8B-B14F-4D97-AF65-F5344CB8AC3E}">
        <p14:creationId xmlns:p14="http://schemas.microsoft.com/office/powerpoint/2010/main" val="177084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CSC</a:t>
            </a:r>
            <a:r>
              <a:rPr lang="zh-CN" altLang="en-US" dirty="0" smtClean="0">
                <a:hlinkClick r:id="rId3"/>
              </a:rPr>
              <a:t>原理：</a:t>
            </a:r>
            <a:endParaRPr lang="en-US" altLang="zh-CN" dirty="0" smtClean="0">
              <a:hlinkClick r:id="rId3"/>
            </a:endParaRPr>
          </a:p>
          <a:p>
            <a:r>
              <a:rPr lang="en-US" altLang="zh-CN" dirty="0" smtClean="0">
                <a:hlinkClick r:id="rId3"/>
              </a:rPr>
              <a:t> https://blog.csdn.net/qq595662096/article/details/89372898</a:t>
            </a:r>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17</a:t>
            </a:fld>
            <a:endParaRPr lang="zh-CN" altLang="en-US"/>
          </a:p>
        </p:txBody>
      </p:sp>
    </p:spTree>
    <p:extLst>
      <p:ext uri="{BB962C8B-B14F-4D97-AF65-F5344CB8AC3E}">
        <p14:creationId xmlns:p14="http://schemas.microsoft.com/office/powerpoint/2010/main" val="201867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对大规模数据效果明显</a:t>
            </a:r>
            <a:endParaRPr lang="en-US" altLang="zh-CN" dirty="0" smtClean="0"/>
          </a:p>
          <a:p>
            <a:r>
              <a:rPr lang="en-US" altLang="zh-CN" dirty="0" smtClean="0"/>
              <a:t>Block</a:t>
            </a:r>
            <a:r>
              <a:rPr lang="zh-CN" altLang="en-US" dirty="0" smtClean="0"/>
              <a:t>合理设置后，一般</a:t>
            </a:r>
            <a:r>
              <a:rPr lang="en-US" altLang="zh-CN" dirty="0" smtClean="0"/>
              <a:t>2^16</a:t>
            </a:r>
            <a:r>
              <a:rPr lang="zh-CN" altLang="en-US" dirty="0" smtClean="0"/>
              <a:t>效果好</a:t>
            </a:r>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18</a:t>
            </a:fld>
            <a:endParaRPr lang="zh-CN" altLang="en-US"/>
          </a:p>
        </p:txBody>
      </p:sp>
    </p:spTree>
    <p:extLst>
      <p:ext uri="{BB962C8B-B14F-4D97-AF65-F5344CB8AC3E}">
        <p14:creationId xmlns:p14="http://schemas.microsoft.com/office/powerpoint/2010/main" val="2275796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D53EA4-12E6-4DD8-A3E8-A9C3D37D0CBF}" type="slidenum">
              <a:rPr lang="zh-CN" altLang="en-US" smtClean="0"/>
              <a:t>22</a:t>
            </a:fld>
            <a:endParaRPr lang="zh-CN" altLang="en-US"/>
          </a:p>
        </p:txBody>
      </p:sp>
    </p:spTree>
    <p:extLst>
      <p:ext uri="{BB962C8B-B14F-4D97-AF65-F5344CB8AC3E}">
        <p14:creationId xmlns:p14="http://schemas.microsoft.com/office/powerpoint/2010/main" val="2891257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2059842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397576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52493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555459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235819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357456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39415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136551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1955907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4166157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548461-4792-4E7A-893F-13B5EAC1B2E1}" type="datetimeFigureOut">
              <a:rPr lang="zh-CN" altLang="en-US" smtClean="0"/>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161617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48461-4792-4E7A-893F-13B5EAC1B2E1}" type="datetimeFigureOut">
              <a:rPr lang="zh-CN" altLang="en-US" smtClean="0"/>
              <a:t>2019/11/26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C81FD-DA9D-494C-B614-F055DEEE931C}" type="slidenum">
              <a:rPr lang="zh-CN" altLang="en-US" smtClean="0"/>
              <a:t>‹#›</a:t>
            </a:fld>
            <a:endParaRPr lang="zh-CN" altLang="en-US"/>
          </a:p>
        </p:txBody>
      </p:sp>
    </p:spTree>
    <p:extLst>
      <p:ext uri="{BB962C8B-B14F-4D97-AF65-F5344CB8AC3E}">
        <p14:creationId xmlns:p14="http://schemas.microsoft.com/office/powerpoint/2010/main" val="1219547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mp"/><Relationship Id="rId4" Type="http://schemas.openxmlformats.org/officeDocument/2006/relationships/image" Target="../media/image19.tmp"/></Relationships>
</file>

<file path=ppt/slides/_rels/slide1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0.tmp"/></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7.tmp"/></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tmp"/><Relationship Id="rId4" Type="http://schemas.openxmlformats.org/officeDocument/2006/relationships/image" Target="../media/image1.tm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xzf.github.io/2017/04/xgboost-v2/" TargetMode="External"/><Relationship Id="rId2" Type="http://schemas.openxmlformats.org/officeDocument/2006/relationships/hyperlink" Target="https://www.hrwhisper.me/machine-learning-xgboost/" TargetMode="External"/><Relationship Id="rId1" Type="http://schemas.openxmlformats.org/officeDocument/2006/relationships/slideLayout" Target="../slideLayouts/slideLayout2.xml"/><Relationship Id="rId5" Type="http://schemas.openxmlformats.org/officeDocument/2006/relationships/hyperlink" Target="https://mp.weixin.qq.com/s/AG4QYTtdtj44hnf6sx0A_g" TargetMode="External"/><Relationship Id="rId4" Type="http://schemas.openxmlformats.org/officeDocument/2006/relationships/hyperlink" Target="http://datavalley.github.io/2017/09/11/xgboost%E6%BA%90%E7%A0%81%E4%B9%8B%E5%88%86%E4%BD%8D%E7%82%B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tmp"/><Relationship Id="rId4" Type="http://schemas.openxmlformats.org/officeDocument/2006/relationships/image" Target="../media/image7.tmp"/></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tmp"/><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5" Type="http://schemas.openxmlformats.org/officeDocument/2006/relationships/image" Target="../media/image14.tmp"/><Relationship Id="rId4" Type="http://schemas.openxmlformats.org/officeDocument/2006/relationships/image" Target="../media/image13.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smtClean="0"/>
              <a:t>XGBoost</a:t>
            </a:r>
            <a:endParaRPr lang="zh-CN" altLang="en-US" sz="4400" dirty="0"/>
          </a:p>
        </p:txBody>
      </p:sp>
      <p:sp>
        <p:nvSpPr>
          <p:cNvPr id="3" name="副标题 2"/>
          <p:cNvSpPr>
            <a:spLocks noGrp="1"/>
          </p:cNvSpPr>
          <p:nvPr>
            <p:ph type="subTitle" idx="1"/>
          </p:nvPr>
        </p:nvSpPr>
        <p:spPr/>
        <p:txBody>
          <a:bodyPr/>
          <a:lstStyle/>
          <a:p>
            <a:r>
              <a:rPr lang="zh-CN" altLang="en-US" dirty="0" smtClean="0"/>
              <a:t>郑莹倩</a:t>
            </a:r>
            <a:endParaRPr lang="zh-CN" altLang="en-US" dirty="0"/>
          </a:p>
        </p:txBody>
      </p:sp>
    </p:spTree>
    <p:extLst>
      <p:ext uri="{BB962C8B-B14F-4D97-AF65-F5344CB8AC3E}">
        <p14:creationId xmlns:p14="http://schemas.microsoft.com/office/powerpoint/2010/main" val="402073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XGBoost-</a:t>
            </a:r>
            <a:r>
              <a:rPr lang="zh-CN" altLang="en-US" dirty="0" smtClean="0"/>
              <a:t>模型复杂度（正则项）</a:t>
            </a:r>
            <a:endParaRPr lang="zh-CN" altLang="en-US" dirty="0"/>
          </a:p>
        </p:txBody>
      </p:sp>
      <p:pic>
        <p:nvPicPr>
          <p:cNvPr id="10" name="图片 9" descr="屏幕剪辑"/>
          <p:cNvPicPr>
            <a:picLocks noChangeAspect="1"/>
          </p:cNvPicPr>
          <p:nvPr/>
        </p:nvPicPr>
        <p:blipFill rotWithShape="1">
          <a:blip r:embed="rId2">
            <a:extLst>
              <a:ext uri="{28A0092B-C50C-407E-A947-70E740481C1C}">
                <a14:useLocalDpi xmlns:a14="http://schemas.microsoft.com/office/drawing/2010/main" val="0"/>
              </a:ext>
            </a:extLst>
          </a:blip>
          <a:srcRect t="23445"/>
          <a:stretch/>
        </p:blipFill>
        <p:spPr>
          <a:xfrm>
            <a:off x="748712" y="1465083"/>
            <a:ext cx="9888330" cy="926195"/>
          </a:xfrm>
          <a:prstGeom prst="rect">
            <a:avLst/>
          </a:prstGeom>
        </p:spPr>
      </p:pic>
      <p:pic>
        <p:nvPicPr>
          <p:cNvPr id="7170" name="Picture 2" descr="https://yxzf.github.io/images/datamining/xgboost_fig/model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609" y="2166339"/>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yxzf.github.io/images/datamining/xgboost_fig/model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66339"/>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23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198" y="1358301"/>
            <a:ext cx="7735529" cy="2308324"/>
          </a:xfrm>
          <a:prstGeom prst="rect">
            <a:avLst/>
          </a:prstGeom>
          <a:noFill/>
        </p:spPr>
        <p:txBody>
          <a:bodyPr wrap="square" rtlCol="0">
            <a:spAutoFit/>
          </a:bodyPr>
          <a:lstStyle/>
          <a:p>
            <a:r>
              <a:rPr lang="en-US" altLang="zh-CN" dirty="0" smtClean="0"/>
              <a:t> </a:t>
            </a:r>
            <a:r>
              <a:rPr lang="zh-CN" altLang="en-US" dirty="0" smtClean="0"/>
              <a:t>定义</a:t>
            </a:r>
            <a:r>
              <a:rPr lang="en-US" altLang="zh-CN" dirty="0" smtClean="0"/>
              <a:t>I</a:t>
            </a:r>
            <a:r>
              <a:rPr lang="zh-CN" altLang="en-US" dirty="0" smtClean="0"/>
              <a:t>为：每个叶子上样本的合集</a:t>
            </a:r>
            <a:r>
              <a:rPr lang="en-US" altLang="zh-CN" dirty="0" smtClean="0"/>
              <a:t>—— </a:t>
            </a:r>
            <a:r>
              <a:rPr lang="zh-CN" altLang="zh-CN" dirty="0" smtClean="0">
                <a:solidFill>
                  <a:srgbClr val="313130"/>
                </a:solidFill>
                <a:latin typeface="Georgia" panose="02040502050405020303" pitchFamily="18" charset="0"/>
                <a:ea typeface="MathJax_Math-italic"/>
              </a:rPr>
              <a:t>I</a:t>
            </a:r>
            <a:r>
              <a:rPr lang="zh-CN" altLang="zh-CN" sz="1100" dirty="0" smtClean="0">
                <a:solidFill>
                  <a:srgbClr val="313130"/>
                </a:solidFill>
                <a:latin typeface="Georgia" panose="02040502050405020303" pitchFamily="18" charset="0"/>
                <a:ea typeface="MathJax_Math-italic"/>
              </a:rPr>
              <a:t>j</a:t>
            </a:r>
            <a:r>
              <a:rPr lang="zh-CN" altLang="zh-CN" dirty="0">
                <a:solidFill>
                  <a:srgbClr val="313130"/>
                </a:solidFill>
                <a:latin typeface="Georgia" panose="02040502050405020303" pitchFamily="18" charset="0"/>
                <a:ea typeface="MathJax_Main"/>
              </a:rPr>
              <a:t>=</a:t>
            </a:r>
            <a:r>
              <a:rPr lang="zh-CN" altLang="zh-CN" dirty="0">
                <a:solidFill>
                  <a:srgbClr val="313130"/>
                </a:solidFill>
                <a:latin typeface="Georgia" panose="02040502050405020303" pitchFamily="18" charset="0"/>
                <a:ea typeface="MathJax_Math-italic"/>
              </a:rPr>
              <a:t>i</a:t>
            </a:r>
            <a:r>
              <a:rPr lang="zh-CN" altLang="zh-CN" dirty="0">
                <a:solidFill>
                  <a:srgbClr val="313130"/>
                </a:solidFill>
                <a:latin typeface="Georgia" panose="02040502050405020303" pitchFamily="18" charset="0"/>
                <a:ea typeface="MathJax_Main"/>
              </a:rPr>
              <a:t>|</a:t>
            </a:r>
            <a:r>
              <a:rPr lang="zh-CN" altLang="zh-CN" dirty="0">
                <a:solidFill>
                  <a:srgbClr val="313130"/>
                </a:solidFill>
                <a:latin typeface="Georgia" panose="02040502050405020303" pitchFamily="18" charset="0"/>
                <a:ea typeface="MathJax_Math-italic"/>
              </a:rPr>
              <a:t>q</a:t>
            </a:r>
            <a:r>
              <a:rPr lang="zh-CN" altLang="zh-CN" dirty="0">
                <a:solidFill>
                  <a:srgbClr val="313130"/>
                </a:solidFill>
                <a:latin typeface="Georgia" panose="02040502050405020303" pitchFamily="18" charset="0"/>
                <a:ea typeface="MathJax_Main"/>
              </a:rPr>
              <a:t>(</a:t>
            </a:r>
            <a:r>
              <a:rPr lang="zh-CN" altLang="zh-CN" dirty="0">
                <a:solidFill>
                  <a:srgbClr val="313130"/>
                </a:solidFill>
                <a:latin typeface="Georgia" panose="02040502050405020303" pitchFamily="18" charset="0"/>
                <a:ea typeface="MathJax_Math-italic"/>
              </a:rPr>
              <a:t>x</a:t>
            </a:r>
            <a:r>
              <a:rPr lang="zh-CN" altLang="zh-CN" sz="1100" dirty="0">
                <a:solidFill>
                  <a:srgbClr val="313130"/>
                </a:solidFill>
                <a:latin typeface="Georgia" panose="02040502050405020303" pitchFamily="18" charset="0"/>
                <a:ea typeface="MathJax_Math-italic"/>
              </a:rPr>
              <a:t>i</a:t>
            </a:r>
            <a:r>
              <a:rPr lang="zh-CN" altLang="zh-CN" dirty="0">
                <a:solidFill>
                  <a:srgbClr val="313130"/>
                </a:solidFill>
                <a:latin typeface="Georgia" panose="02040502050405020303" pitchFamily="18" charset="0"/>
                <a:ea typeface="MathJax_Main"/>
              </a:rPr>
              <a:t>)=</a:t>
            </a:r>
            <a:r>
              <a:rPr lang="zh-CN" altLang="zh-CN" dirty="0" smtClean="0">
                <a:solidFill>
                  <a:srgbClr val="313130"/>
                </a:solidFill>
                <a:latin typeface="Georgia" panose="02040502050405020303" pitchFamily="18" charset="0"/>
                <a:ea typeface="MathJax_Math-italic"/>
              </a:rPr>
              <a:t>j</a:t>
            </a:r>
            <a:endParaRPr lang="en-US" altLang="zh-CN" dirty="0" smtClean="0">
              <a:solidFill>
                <a:srgbClr val="313130"/>
              </a:solidFill>
              <a:latin typeface="Georgia" panose="02040502050405020303" pitchFamily="18" charset="0"/>
              <a:ea typeface="MathJax_Math-italic"/>
            </a:endParaRPr>
          </a:p>
          <a:p>
            <a:endParaRPr lang="en-US" altLang="zh-CN" dirty="0">
              <a:solidFill>
                <a:srgbClr val="313130"/>
              </a:solidFill>
              <a:latin typeface="Georgia" panose="02040502050405020303" pitchFamily="18" charset="0"/>
            </a:endParaRPr>
          </a:p>
          <a:p>
            <a:endParaRPr lang="en-US" altLang="zh-CN" dirty="0" smtClean="0">
              <a:solidFill>
                <a:srgbClr val="313130"/>
              </a:solidFill>
              <a:latin typeface="Georgia" panose="02040502050405020303" pitchFamily="18" charset="0"/>
            </a:endParaRPr>
          </a:p>
          <a:p>
            <a:endParaRPr lang="en-US" altLang="zh-CN" dirty="0">
              <a:solidFill>
                <a:srgbClr val="313130"/>
              </a:solidFill>
              <a:latin typeface="Georgia" panose="02040502050405020303" pitchFamily="18" charset="0"/>
            </a:endParaRPr>
          </a:p>
          <a:p>
            <a:endParaRPr lang="en-US" altLang="zh-CN" dirty="0" smtClean="0">
              <a:solidFill>
                <a:srgbClr val="313130"/>
              </a:solidFill>
              <a:latin typeface="Georgia" panose="02040502050405020303" pitchFamily="18" charset="0"/>
            </a:endParaRPr>
          </a:p>
          <a:p>
            <a:endParaRPr lang="en-US" altLang="zh-CN" dirty="0">
              <a:solidFill>
                <a:srgbClr val="313130"/>
              </a:solidFill>
              <a:latin typeface="Georgia" panose="02040502050405020303" pitchFamily="18" charset="0"/>
            </a:endParaRPr>
          </a:p>
          <a:p>
            <a:endParaRPr lang="en-US" altLang="zh-CN" dirty="0" smtClean="0">
              <a:solidFill>
                <a:srgbClr val="313130"/>
              </a:solidFill>
              <a:latin typeface="Georgia" panose="02040502050405020303" pitchFamily="18" charset="0"/>
            </a:endParaRPr>
          </a:p>
          <a:p>
            <a:endParaRPr lang="en-US" altLang="zh-CN" dirty="0"/>
          </a:p>
        </p:txBody>
      </p:sp>
      <p:sp>
        <p:nvSpPr>
          <p:cNvPr id="2" name="标题 1"/>
          <p:cNvSpPr>
            <a:spLocks noGrp="1"/>
          </p:cNvSpPr>
          <p:nvPr>
            <p:ph type="title"/>
          </p:nvPr>
        </p:nvSpPr>
        <p:spPr/>
        <p:txBody>
          <a:bodyPr/>
          <a:lstStyle/>
          <a:p>
            <a:r>
              <a:rPr lang="en-US" altLang="zh-CN" dirty="0" smtClean="0"/>
              <a:t>XGBoost-</a:t>
            </a:r>
            <a:r>
              <a:rPr lang="zh-CN" altLang="en-US" dirty="0" smtClean="0"/>
              <a:t>求解目标函数</a:t>
            </a:r>
            <a:endParaRPr lang="zh-CN" altLang="en-US" dirty="0"/>
          </a:p>
        </p:txBody>
      </p:sp>
      <p:pic>
        <p:nvPicPr>
          <p:cNvPr id="8194" name="Picture 2" descr="https://yxzf.github.io/images/datamining/xgboost_fig/model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69" y="1460043"/>
            <a:ext cx="5392257" cy="21569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995788" y="3386300"/>
            <a:ext cx="32249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13130"/>
                </a:solidFill>
                <a:latin typeface="Georgia" panose="02040502050405020303" pitchFamily="18" charset="0"/>
                <a:ea typeface="MathJax_Math-italic"/>
              </a:rPr>
              <a:t>令</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Math-italic"/>
              </a:rPr>
              <a:t>G</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j</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Main"/>
              </a:rPr>
              <a:t>=</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Size1"/>
              </a:rPr>
              <a:t>∑</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i</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in"/>
              </a:rPr>
              <a:t>∈</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I</a:t>
            </a:r>
            <a:r>
              <a:rPr kumimoji="0" lang="zh-CN" altLang="zh-CN" sz="1100" b="0" i="0" u="none" strike="noStrike" cap="none" normalizeH="0" baseline="0" dirty="0" smtClean="0">
                <a:ln>
                  <a:noFill/>
                </a:ln>
                <a:solidFill>
                  <a:srgbClr val="313130"/>
                </a:solidFill>
                <a:effectLst/>
                <a:latin typeface="Georgia" panose="02040502050405020303" pitchFamily="18" charset="0"/>
                <a:ea typeface="MathJax_Math-italic"/>
              </a:rPr>
              <a:t>j</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Math-italic"/>
              </a:rPr>
              <a:t>g</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i</a:t>
            </a:r>
            <a:r>
              <a:rPr kumimoji="0" lang="zh-CN" altLang="en-US" sz="1200" b="0" i="0" u="none" strike="noStrike" cap="none" normalizeH="0" baseline="0" dirty="0" smtClean="0">
                <a:ln>
                  <a:noFill/>
                </a:ln>
                <a:solidFill>
                  <a:srgbClr val="313130"/>
                </a:solidFill>
                <a:effectLst/>
                <a:latin typeface="Georgia" panose="02040502050405020303" pitchFamily="18" charset="0"/>
                <a:ea typeface="MathJax_Math-italic"/>
              </a:rPr>
              <a:t>，</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Math-italic"/>
              </a:rPr>
              <a:t>H</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j</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Main"/>
              </a:rPr>
              <a:t>=</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Size1"/>
              </a:rPr>
              <a:t>∑</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i</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in"/>
              </a:rPr>
              <a:t>∈</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I</a:t>
            </a:r>
            <a:r>
              <a:rPr kumimoji="0" lang="zh-CN" altLang="zh-CN" sz="1100" b="0" i="0" u="none" strike="noStrike" cap="none" normalizeH="0" baseline="0" dirty="0" smtClean="0">
                <a:ln>
                  <a:noFill/>
                </a:ln>
                <a:solidFill>
                  <a:srgbClr val="313130"/>
                </a:solidFill>
                <a:effectLst/>
                <a:latin typeface="Georgia" panose="02040502050405020303" pitchFamily="18" charset="0"/>
                <a:ea typeface="MathJax_Math-italic"/>
              </a:rPr>
              <a:t>j</a:t>
            </a:r>
            <a:r>
              <a:rPr kumimoji="0" lang="zh-CN" altLang="zh-CN" sz="2000" b="0" i="0" u="none" strike="noStrike" cap="none" normalizeH="0" baseline="0" dirty="0" smtClean="0">
                <a:ln>
                  <a:noFill/>
                </a:ln>
                <a:solidFill>
                  <a:srgbClr val="313130"/>
                </a:solidFill>
                <a:effectLst/>
                <a:latin typeface="Georgia" panose="02040502050405020303" pitchFamily="18" charset="0"/>
                <a:ea typeface="MathJax_Math-italic"/>
              </a:rPr>
              <a:t>h</a:t>
            </a:r>
            <a:r>
              <a:rPr kumimoji="0" lang="zh-CN" altLang="zh-CN" sz="1200" b="0" i="0" u="none" strike="noStrike" cap="none" normalizeH="0" baseline="0" dirty="0" smtClean="0">
                <a:ln>
                  <a:noFill/>
                </a:ln>
                <a:solidFill>
                  <a:srgbClr val="313130"/>
                </a:solidFill>
                <a:effectLst/>
                <a:latin typeface="Georgia" panose="02040502050405020303" pitchFamily="18" charset="0"/>
                <a:ea typeface="MathJax_Math-italic"/>
              </a:rPr>
              <a:t>i</a:t>
            </a:r>
            <a:endParaRPr kumimoji="0" lang="zh-CN" altLang="zh-CN" sz="2800" b="0" i="0" u="none" strike="noStrike" cap="none" normalizeH="0" baseline="0" dirty="0" smtClean="0">
              <a:ln>
                <a:noFill/>
              </a:ln>
              <a:solidFill>
                <a:schemeClr val="tx1"/>
              </a:solidFill>
              <a:effectLst/>
              <a:latin typeface="Arial" panose="020B0604020202020204" pitchFamily="34" charset="0"/>
            </a:endParaRPr>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8" y="3943624"/>
            <a:ext cx="4933406" cy="1531460"/>
          </a:xfrm>
          <a:prstGeom prst="rect">
            <a:avLst/>
          </a:prstGeom>
        </p:spPr>
      </p:pic>
      <p:pic>
        <p:nvPicPr>
          <p:cNvPr id="7" name="图片 6" descr="屏幕剪辑"/>
          <p:cNvPicPr>
            <a:picLocks noChangeAspect="1"/>
          </p:cNvPicPr>
          <p:nvPr/>
        </p:nvPicPr>
        <p:blipFill rotWithShape="1">
          <a:blip r:embed="rId5">
            <a:extLst>
              <a:ext uri="{28A0092B-C50C-407E-A947-70E740481C1C}">
                <a14:useLocalDpi xmlns:a14="http://schemas.microsoft.com/office/drawing/2010/main" val="0"/>
              </a:ext>
            </a:extLst>
          </a:blip>
          <a:srcRect t="13258"/>
          <a:stretch/>
        </p:blipFill>
        <p:spPr>
          <a:xfrm>
            <a:off x="6260226" y="5102296"/>
            <a:ext cx="3410229" cy="1448020"/>
          </a:xfrm>
          <a:prstGeom prst="rect">
            <a:avLst/>
          </a:prstGeom>
        </p:spPr>
      </p:pic>
      <p:pic>
        <p:nvPicPr>
          <p:cNvPr id="14" name="Picture 6" descr="https://yxzf.github.io/images/datamining/xgboost_fig/model_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5635" y="1709889"/>
            <a:ext cx="5381226" cy="358748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38198" y="5503141"/>
            <a:ext cx="6096000" cy="646331"/>
          </a:xfrm>
          <a:prstGeom prst="rect">
            <a:avLst/>
          </a:prstGeom>
        </p:spPr>
        <p:txBody>
          <a:bodyPr>
            <a:spAutoFit/>
          </a:bodyPr>
          <a:lstStyle/>
          <a:p>
            <a:r>
              <a:rPr lang="zh-CN" altLang="en-US" dirty="0" smtClean="0"/>
              <a:t>根据树结构，求导数为</a:t>
            </a:r>
            <a:r>
              <a:rPr lang="en-US" altLang="zh-CN" dirty="0" smtClean="0"/>
              <a:t>0</a:t>
            </a:r>
            <a:r>
              <a:rPr lang="zh-CN" altLang="en-US" dirty="0" smtClean="0"/>
              <a:t>，得到每个叶节点预测分数：</a:t>
            </a:r>
            <a:endParaRPr lang="en-US" altLang="zh-CN" dirty="0"/>
          </a:p>
          <a:p>
            <a:r>
              <a:rPr lang="zh-CN" altLang="en-US" dirty="0" smtClean="0"/>
              <a:t>代入目标函数，得到最小结构分数：</a:t>
            </a:r>
            <a:endParaRPr lang="zh-CN" altLang="en-US" dirty="0"/>
          </a:p>
        </p:txBody>
      </p:sp>
    </p:spTree>
    <p:extLst>
      <p:ext uri="{BB962C8B-B14F-4D97-AF65-F5344CB8AC3E}">
        <p14:creationId xmlns:p14="http://schemas.microsoft.com/office/powerpoint/2010/main" val="2015802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XGBoost-</a:t>
            </a:r>
            <a:r>
              <a:rPr lang="zh-CN" altLang="en-US" dirty="0" smtClean="0"/>
              <a:t>贪心分割算法</a:t>
            </a:r>
            <a:endParaRPr lang="zh-CN" altLang="en-US" dirty="0"/>
          </a:p>
        </p:txBody>
      </p:sp>
      <p:sp>
        <p:nvSpPr>
          <p:cNvPr id="3" name="内容占位符 2"/>
          <p:cNvSpPr>
            <a:spLocks noGrp="1"/>
          </p:cNvSpPr>
          <p:nvPr>
            <p:ph idx="1"/>
          </p:nvPr>
        </p:nvSpPr>
        <p:spPr>
          <a:xfrm>
            <a:off x="728023" y="1550857"/>
            <a:ext cx="10515600" cy="4351338"/>
          </a:xfrm>
        </p:spPr>
        <p:txBody>
          <a:bodyPr/>
          <a:lstStyle/>
          <a:p>
            <a:r>
              <a:rPr lang="en-US" altLang="zh-CN" b="1" dirty="0"/>
              <a:t> Exact Greedy </a:t>
            </a:r>
            <a:r>
              <a:rPr lang="en-US" altLang="zh-CN" b="1" dirty="0" smtClean="0"/>
              <a:t>Algorithm</a:t>
            </a:r>
          </a:p>
          <a:p>
            <a:pPr marL="0" indent="0">
              <a:buNone/>
            </a:pPr>
            <a:endParaRPr lang="zh-CN" altLang="en-US" dirty="0"/>
          </a:p>
        </p:txBody>
      </p:sp>
      <p:pic>
        <p:nvPicPr>
          <p:cNvPr id="9218" name="Picture 2" descr="https://yxzf.github.io/images/datamining/xgboost_fig/tree_spli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828" y="1972815"/>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91" y="2996953"/>
            <a:ext cx="5169309" cy="1145774"/>
          </a:xfrm>
          <a:prstGeom prst="rect">
            <a:avLst/>
          </a:prstGeom>
        </p:spPr>
      </p:pic>
      <p:sp>
        <p:nvSpPr>
          <p:cNvPr id="5" name="矩形 4"/>
          <p:cNvSpPr/>
          <p:nvPr/>
        </p:nvSpPr>
        <p:spPr>
          <a:xfrm>
            <a:off x="382227" y="2148610"/>
            <a:ext cx="6051756" cy="923330"/>
          </a:xfrm>
          <a:prstGeom prst="rect">
            <a:avLst/>
          </a:prstGeom>
        </p:spPr>
        <p:txBody>
          <a:bodyPr wrap="square">
            <a:spAutoFit/>
          </a:bodyPr>
          <a:lstStyle/>
          <a:p>
            <a:r>
              <a:rPr lang="zh-CN" altLang="en-US" dirty="0"/>
              <a:t>对一个特征，取值排序后，枚举所有分裂点，从左到右扫描得到所有分割梯度</a:t>
            </a:r>
            <a:r>
              <a:rPr lang="en-US" altLang="zh-CN" dirty="0"/>
              <a:t>GL</a:t>
            </a:r>
            <a:r>
              <a:rPr lang="zh-CN" altLang="en-US" dirty="0"/>
              <a:t>和</a:t>
            </a:r>
            <a:r>
              <a:rPr lang="en-US" altLang="zh-CN" dirty="0"/>
              <a:t>GR</a:t>
            </a:r>
            <a:r>
              <a:rPr lang="zh-CN" altLang="en-US" dirty="0"/>
              <a:t>，分别计算增益</a:t>
            </a:r>
            <a:r>
              <a:rPr lang="zh-CN" altLang="en-US" dirty="0" smtClean="0"/>
              <a:t>，确定</a:t>
            </a:r>
            <a:r>
              <a:rPr lang="zh-CN" altLang="en-US" dirty="0"/>
              <a:t>最佳分裂点</a:t>
            </a:r>
            <a:r>
              <a:rPr lang="zh-CN" altLang="en-US" dirty="0" smtClean="0"/>
              <a:t>。（分裂不一定使情况变好，引入新叶子的惩罚项</a:t>
            </a:r>
            <a:r>
              <a:rPr lang="en-US" altLang="zh-CN" dirty="0" smtClean="0"/>
              <a:t>γ</a:t>
            </a:r>
            <a:r>
              <a:rPr lang="zh-CN" altLang="en-US" dirty="0" smtClean="0"/>
              <a:t>）</a:t>
            </a:r>
            <a:endParaRPr lang="en-US" altLang="zh-CN" dirty="0" smtClean="0"/>
          </a:p>
        </p:txBody>
      </p:sp>
      <p:pic>
        <p:nvPicPr>
          <p:cNvPr id="7" name="图片 6" descr="屏幕剪辑"/>
          <p:cNvPicPr>
            <a:picLocks noChangeAspect="1"/>
          </p:cNvPicPr>
          <p:nvPr/>
        </p:nvPicPr>
        <p:blipFill rotWithShape="1">
          <a:blip r:embed="rId4">
            <a:extLst>
              <a:ext uri="{28A0092B-C50C-407E-A947-70E740481C1C}">
                <a14:useLocalDpi xmlns:a14="http://schemas.microsoft.com/office/drawing/2010/main" val="0"/>
              </a:ext>
            </a:extLst>
          </a:blip>
          <a:srcRect t="13258"/>
          <a:stretch/>
        </p:blipFill>
        <p:spPr>
          <a:xfrm>
            <a:off x="6840329" y="230188"/>
            <a:ext cx="3410229" cy="1448020"/>
          </a:xfrm>
          <a:prstGeom prst="rect">
            <a:avLst/>
          </a:prstGeom>
        </p:spPr>
      </p:pic>
      <p:sp>
        <p:nvSpPr>
          <p:cNvPr id="6" name="矩形 5"/>
          <p:cNvSpPr/>
          <p:nvPr/>
        </p:nvSpPr>
        <p:spPr>
          <a:xfrm>
            <a:off x="8465575" y="826847"/>
            <a:ext cx="766916" cy="724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9220" name="Picture 4" descr="https://www.hrwhisper.me/wp-content/uploads/2018/07/XGBoost-find-the-best-spl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26" y="4462107"/>
            <a:ext cx="4196325" cy="158180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776745" y="4142727"/>
            <a:ext cx="4984955" cy="369332"/>
          </a:xfrm>
          <a:prstGeom prst="rect">
            <a:avLst/>
          </a:prstGeom>
          <a:noFill/>
        </p:spPr>
        <p:txBody>
          <a:bodyPr wrap="square" rtlCol="0">
            <a:spAutoFit/>
          </a:bodyPr>
          <a:lstStyle/>
          <a:p>
            <a:r>
              <a:rPr lang="zh-CN" altLang="en-US" dirty="0" smtClean="0"/>
              <a:t>如考虑划分点</a:t>
            </a:r>
            <a:r>
              <a:rPr lang="en-US" altLang="zh-CN" dirty="0" smtClean="0"/>
              <a:t>a</a:t>
            </a:r>
            <a:r>
              <a:rPr lang="zh-CN" altLang="en-US" dirty="0" smtClean="0"/>
              <a:t>，需要计算</a:t>
            </a:r>
            <a:r>
              <a:rPr lang="en-US" altLang="zh-CN" dirty="0" err="1" smtClean="0"/>
              <a:t>xj</a:t>
            </a:r>
            <a:r>
              <a:rPr lang="en-US" altLang="zh-CN" dirty="0" smtClean="0"/>
              <a:t>&lt;a</a:t>
            </a:r>
            <a:r>
              <a:rPr lang="zh-CN" altLang="en-US" dirty="0" smtClean="0"/>
              <a:t>和</a:t>
            </a:r>
            <a:r>
              <a:rPr lang="en-US" altLang="zh-CN" dirty="0" err="1" smtClean="0"/>
              <a:t>xj</a:t>
            </a:r>
            <a:r>
              <a:rPr lang="zh-CN" altLang="en-US" dirty="0" smtClean="0"/>
              <a:t>≥</a:t>
            </a:r>
            <a:r>
              <a:rPr lang="en-US" altLang="zh-CN" dirty="0" smtClean="0"/>
              <a:t>a</a:t>
            </a:r>
            <a:r>
              <a:rPr lang="zh-CN" altLang="en-US" dirty="0" smtClean="0"/>
              <a:t>的导数和</a:t>
            </a:r>
            <a:endParaRPr lang="zh-CN" altLang="en-US" dirty="0"/>
          </a:p>
        </p:txBody>
      </p:sp>
      <p:sp>
        <p:nvSpPr>
          <p:cNvPr id="9" name="文本框 8"/>
          <p:cNvSpPr txBox="1"/>
          <p:nvPr/>
        </p:nvSpPr>
        <p:spPr>
          <a:xfrm>
            <a:off x="776745" y="6263214"/>
            <a:ext cx="8672052" cy="369332"/>
          </a:xfrm>
          <a:prstGeom prst="rect">
            <a:avLst/>
          </a:prstGeom>
          <a:ln>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考虑复杂度：设树高</a:t>
            </a:r>
            <a:r>
              <a:rPr lang="en-US" altLang="zh-CN" dirty="0" smtClean="0"/>
              <a:t>H</a:t>
            </a:r>
            <a:r>
              <a:rPr lang="zh-CN" altLang="en-US" dirty="0" smtClean="0"/>
              <a:t>，特征数</a:t>
            </a:r>
            <a:r>
              <a:rPr lang="en-US" altLang="zh-CN" dirty="0" smtClean="0"/>
              <a:t>d</a:t>
            </a:r>
            <a:r>
              <a:rPr lang="zh-CN" altLang="en-US" dirty="0" smtClean="0"/>
              <a:t>，复杂度为</a:t>
            </a:r>
            <a:r>
              <a:rPr lang="en-US" altLang="zh-CN" dirty="0" smtClean="0"/>
              <a:t>O(</a:t>
            </a:r>
            <a:r>
              <a:rPr lang="en-US" altLang="zh-CN" dirty="0" err="1" smtClean="0"/>
              <a:t>Hdnlogn</a:t>
            </a:r>
            <a:r>
              <a:rPr lang="en-US" altLang="zh-CN" dirty="0" smtClean="0"/>
              <a:t>).</a:t>
            </a:r>
            <a:r>
              <a:rPr lang="zh-CN" altLang="en-US" dirty="0" smtClean="0"/>
              <a:t>其中</a:t>
            </a:r>
            <a:r>
              <a:rPr lang="en-US" altLang="zh-CN" dirty="0" smtClean="0"/>
              <a:t>O(</a:t>
            </a:r>
            <a:r>
              <a:rPr lang="en-US" altLang="zh-CN" dirty="0" err="1" smtClean="0"/>
              <a:t>nlogn</a:t>
            </a:r>
            <a:r>
              <a:rPr lang="en-US" altLang="zh-CN" dirty="0" smtClean="0"/>
              <a:t>)</a:t>
            </a:r>
            <a:r>
              <a:rPr lang="zh-CN" altLang="en-US" dirty="0" smtClean="0"/>
              <a:t>为排序复杂</a:t>
            </a:r>
            <a:r>
              <a:rPr lang="zh-CN" altLang="en-US" dirty="0"/>
              <a:t>度</a:t>
            </a:r>
            <a:endParaRPr lang="en-US" altLang="zh-CN" dirty="0" smtClean="0"/>
          </a:p>
        </p:txBody>
      </p:sp>
    </p:spTree>
    <p:extLst>
      <p:ext uri="{BB962C8B-B14F-4D97-AF65-F5344CB8AC3E}">
        <p14:creationId xmlns:p14="http://schemas.microsoft.com/office/powerpoint/2010/main" val="43634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XGBoost-</a:t>
            </a:r>
            <a:r>
              <a:rPr lang="zh-CN" altLang="en-US" dirty="0"/>
              <a:t>近似分割算法</a:t>
            </a:r>
          </a:p>
        </p:txBody>
      </p:sp>
      <p:sp>
        <p:nvSpPr>
          <p:cNvPr id="3" name="内容占位符 2"/>
          <p:cNvSpPr>
            <a:spLocks noGrp="1"/>
          </p:cNvSpPr>
          <p:nvPr>
            <p:ph idx="1"/>
          </p:nvPr>
        </p:nvSpPr>
        <p:spPr>
          <a:xfrm>
            <a:off x="720213" y="1373341"/>
            <a:ext cx="10515600" cy="4351338"/>
          </a:xfrm>
        </p:spPr>
        <p:txBody>
          <a:bodyPr/>
          <a:lstStyle/>
          <a:p>
            <a:r>
              <a:rPr lang="en-US" altLang="zh-CN" b="1" dirty="0"/>
              <a:t> </a:t>
            </a:r>
            <a:r>
              <a:rPr lang="en-US" altLang="zh-CN" b="1" i="1" dirty="0" smtClean="0"/>
              <a:t>Approximate Algorithm</a:t>
            </a:r>
            <a:r>
              <a:rPr lang="zh-CN" altLang="en-US" b="1" i="1" dirty="0" smtClean="0"/>
              <a:t>（</a:t>
            </a:r>
            <a:r>
              <a:rPr lang="zh-CN" altLang="en-US" b="1" dirty="0" smtClean="0"/>
              <a:t>近似</a:t>
            </a:r>
            <a:r>
              <a:rPr lang="zh-CN" altLang="en-US" b="1" dirty="0"/>
              <a:t>分割</a:t>
            </a:r>
            <a:r>
              <a:rPr lang="zh-CN" altLang="en-US" b="1" dirty="0" smtClean="0"/>
              <a:t>算法）</a:t>
            </a:r>
            <a:endParaRPr lang="zh-CN" altLang="en-US" b="1" dirty="0"/>
          </a:p>
          <a:p>
            <a:endParaRPr lang="zh-CN" altLang="en-US" dirty="0"/>
          </a:p>
        </p:txBody>
      </p:sp>
      <p:sp>
        <p:nvSpPr>
          <p:cNvPr id="4" name="Rectangle 1"/>
          <p:cNvSpPr>
            <a:spLocks noChangeArrowheads="1"/>
          </p:cNvSpPr>
          <p:nvPr/>
        </p:nvSpPr>
        <p:spPr bwMode="auto">
          <a:xfrm>
            <a:off x="310790" y="4978569"/>
            <a:ext cx="6309852"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zh-CN" altLang="zh-CN" dirty="0">
                <a:latin typeface="+mn-lt"/>
              </a:rPr>
              <a:t>根据特征k的分布来确定</a:t>
            </a:r>
            <a:r>
              <a:rPr lang="en-US" altLang="zh-CN" dirty="0">
                <a:latin typeface="+mn-lt"/>
              </a:rPr>
              <a:t>l</a:t>
            </a:r>
            <a:r>
              <a:rPr lang="zh-CN" altLang="zh-CN" dirty="0">
                <a:latin typeface="+mn-lt"/>
              </a:rPr>
              <a:t>个候选切分点Sk={sk1,sk2,⋯skl</a:t>
            </a:r>
            <a:r>
              <a:rPr lang="zh-CN" altLang="zh-CN" dirty="0" smtClean="0">
                <a:latin typeface="+mn-lt"/>
              </a:rPr>
              <a:t>} </a:t>
            </a:r>
            <a:endParaRPr lang="en-US" altLang="zh-CN" dirty="0" smtClean="0">
              <a:latin typeface="+mn-lt"/>
            </a:endParaRPr>
          </a:p>
          <a:p>
            <a:pPr marL="285750" indent="-285750">
              <a:buFont typeface="Arial" panose="020B0604020202020204" pitchFamily="34" charset="0"/>
              <a:buChar char="•"/>
            </a:pPr>
            <a:r>
              <a:rPr lang="zh-CN" altLang="zh-CN" dirty="0" smtClean="0">
                <a:latin typeface="+mn-lt"/>
              </a:rPr>
              <a:t>然后</a:t>
            </a:r>
            <a:r>
              <a:rPr lang="zh-CN" altLang="zh-CN" dirty="0">
                <a:latin typeface="+mn-lt"/>
              </a:rPr>
              <a:t>根据这些候选切分点把相应的样本放入对应的桶中，对每个桶的G,</a:t>
            </a:r>
            <a:r>
              <a:rPr lang="zh-CN" altLang="zh-CN" dirty="0" smtClean="0">
                <a:latin typeface="+mn-lt"/>
              </a:rPr>
              <a:t>H进行</a:t>
            </a:r>
            <a:r>
              <a:rPr lang="zh-CN" altLang="zh-CN" dirty="0">
                <a:latin typeface="+mn-lt"/>
              </a:rPr>
              <a:t>累加</a:t>
            </a:r>
            <a:r>
              <a:rPr lang="zh-CN" altLang="zh-CN" dirty="0" smtClean="0">
                <a:latin typeface="+mn-lt"/>
              </a:rPr>
              <a:t>。</a:t>
            </a:r>
            <a:endParaRPr lang="en-US" altLang="zh-CN" dirty="0">
              <a:latin typeface="+mn-lt"/>
            </a:endParaRPr>
          </a:p>
          <a:p>
            <a:pPr marL="285750" indent="-285750">
              <a:buFont typeface="Arial" panose="020B0604020202020204" pitchFamily="34" charset="0"/>
              <a:buChar char="•"/>
            </a:pPr>
            <a:r>
              <a:rPr lang="zh-CN" altLang="zh-CN" dirty="0" smtClean="0">
                <a:latin typeface="+mn-lt"/>
              </a:rPr>
              <a:t>最后</a:t>
            </a:r>
            <a:r>
              <a:rPr lang="zh-CN" altLang="zh-CN" dirty="0">
                <a:latin typeface="+mn-lt"/>
              </a:rPr>
              <a:t>在候选切分点集合上贪心查找，和Exact Greedy Algorithm类似。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12291" name="Picture 3" descr="https://www.hrwhisper.me/wp-content/uploads/2018/07/XGBoost-approximate-algorithm-for-split-finding-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879" y="1980584"/>
            <a:ext cx="5285505" cy="3691964"/>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https://www.hrwhisper.me/wp-content/uploads/2018/07/XGBoost-approximate-algorithm-for-split-find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383" y="1980584"/>
            <a:ext cx="5878666" cy="292084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67345" y="5855732"/>
            <a:ext cx="4948751" cy="6463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dirty="0" smtClean="0"/>
              <a:t>Q1</a:t>
            </a:r>
            <a:r>
              <a:rPr lang="zh-CN" altLang="en-US" dirty="0" smtClean="0"/>
              <a:t>：</a:t>
            </a:r>
            <a:r>
              <a:rPr lang="zh-CN" altLang="en-US" dirty="0"/>
              <a:t>什么时候进行候选切分点的选取？</a:t>
            </a:r>
          </a:p>
          <a:p>
            <a:r>
              <a:rPr lang="en-US" altLang="zh-CN" dirty="0" smtClean="0"/>
              <a:t>Q2</a:t>
            </a:r>
            <a:r>
              <a:rPr lang="zh-CN" altLang="en-US" dirty="0" smtClean="0"/>
              <a:t>：如何</a:t>
            </a:r>
            <a:r>
              <a:rPr lang="zh-CN" altLang="en-US" dirty="0"/>
              <a:t>确定切分点</a:t>
            </a:r>
            <a:r>
              <a:rPr lang="en-US" altLang="zh-CN" dirty="0" err="1"/>
              <a:t>Sk</a:t>
            </a:r>
            <a:r>
              <a:rPr lang="zh-CN" altLang="en-US" dirty="0" smtClean="0"/>
              <a:t>？</a:t>
            </a:r>
            <a:endParaRPr lang="en-US" altLang="zh-CN" dirty="0"/>
          </a:p>
        </p:txBody>
      </p:sp>
    </p:spTree>
    <p:extLst>
      <p:ext uri="{BB962C8B-B14F-4D97-AF65-F5344CB8AC3E}">
        <p14:creationId xmlns:p14="http://schemas.microsoft.com/office/powerpoint/2010/main" val="2228843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XGBoost-</a:t>
            </a:r>
            <a:r>
              <a:rPr lang="zh-CN" altLang="en-US" dirty="0"/>
              <a:t>近似分割算法</a:t>
            </a:r>
          </a:p>
        </p:txBody>
      </p:sp>
      <p:sp>
        <p:nvSpPr>
          <p:cNvPr id="3" name="内容占位符 2"/>
          <p:cNvSpPr>
            <a:spLocks noGrp="1"/>
          </p:cNvSpPr>
          <p:nvPr>
            <p:ph idx="1"/>
          </p:nvPr>
        </p:nvSpPr>
        <p:spPr/>
        <p:txBody>
          <a:bodyPr/>
          <a:lstStyle/>
          <a:p>
            <a:r>
              <a:rPr lang="zh-CN" altLang="en-US" smtClean="0"/>
              <a:t>在提出候选切分点时有两种策略：</a:t>
            </a:r>
            <a:endParaRPr lang="en-US" altLang="zh-CN" smtClean="0"/>
          </a:p>
          <a:p>
            <a:pPr lvl="1"/>
            <a:r>
              <a:rPr lang="en-US" altLang="zh-CN" smtClean="0"/>
              <a:t>Global</a:t>
            </a:r>
            <a:r>
              <a:rPr lang="zh-CN" altLang="en-US" smtClean="0"/>
              <a:t>：学习每棵树前就提出候选切分点，并在每次分裂时都采用这种分割；</a:t>
            </a:r>
            <a:endParaRPr lang="en-US" altLang="zh-CN" smtClean="0"/>
          </a:p>
          <a:p>
            <a:pPr lvl="1"/>
            <a:r>
              <a:rPr lang="en-US" altLang="zh-CN" smtClean="0"/>
              <a:t>Local</a:t>
            </a:r>
            <a:r>
              <a:rPr lang="zh-CN" altLang="en-US" smtClean="0"/>
              <a:t>：每次分裂前将重新提出候选切分点。</a:t>
            </a:r>
          </a:p>
          <a:p>
            <a:endParaRPr lang="zh-CN" altLang="en-US" dirty="0"/>
          </a:p>
        </p:txBody>
      </p:sp>
      <p:pic>
        <p:nvPicPr>
          <p:cNvPr id="7" name="图片 6"/>
          <p:cNvPicPr>
            <a:picLocks noChangeAspect="1"/>
          </p:cNvPicPr>
          <p:nvPr/>
        </p:nvPicPr>
        <p:blipFill>
          <a:blip r:embed="rId2"/>
          <a:stretch>
            <a:fillRect/>
          </a:stretch>
        </p:blipFill>
        <p:spPr>
          <a:xfrm>
            <a:off x="1238863" y="3449800"/>
            <a:ext cx="4017707" cy="3033369"/>
          </a:xfrm>
          <a:prstGeom prst="rect">
            <a:avLst/>
          </a:prstGeom>
        </p:spPr>
      </p:pic>
      <p:sp>
        <p:nvSpPr>
          <p:cNvPr id="8" name="矩形 7"/>
          <p:cNvSpPr/>
          <p:nvPr/>
        </p:nvSpPr>
        <p:spPr>
          <a:xfrm>
            <a:off x="5657233" y="3664577"/>
            <a:ext cx="6096000" cy="1200329"/>
          </a:xfrm>
          <a:prstGeom prst="rect">
            <a:avLst/>
          </a:prstGeom>
        </p:spPr>
        <p:txBody>
          <a:bodyPr>
            <a:spAutoFit/>
          </a:bodyPr>
          <a:lstStyle/>
          <a:p>
            <a:pPr marL="285750" indent="-285750">
              <a:buFont typeface="Arial" panose="020B0604020202020204" pitchFamily="34" charset="0"/>
              <a:buChar char="•"/>
            </a:pPr>
            <a:r>
              <a:rPr lang="en-US" altLang="zh-CN" dirty="0">
                <a:solidFill>
                  <a:srgbClr val="333333"/>
                </a:solidFill>
                <a:latin typeface="mp-quote"/>
              </a:rPr>
              <a:t>Global </a:t>
            </a:r>
            <a:r>
              <a:rPr lang="zh-CN" altLang="en-US" dirty="0">
                <a:solidFill>
                  <a:srgbClr val="333333"/>
                </a:solidFill>
                <a:latin typeface="mp-quote"/>
              </a:rPr>
              <a:t>策略在候选点数多时（</a:t>
            </a:r>
            <a:r>
              <a:rPr lang="en-US" altLang="zh-CN" dirty="0">
                <a:solidFill>
                  <a:srgbClr val="333333"/>
                </a:solidFill>
                <a:latin typeface="mp-quote"/>
              </a:rPr>
              <a:t>eps </a:t>
            </a:r>
            <a:r>
              <a:rPr lang="zh-CN" altLang="en-US" dirty="0">
                <a:solidFill>
                  <a:srgbClr val="333333"/>
                </a:solidFill>
                <a:latin typeface="mp-quote"/>
              </a:rPr>
              <a:t>小）可以和 </a:t>
            </a:r>
            <a:r>
              <a:rPr lang="en-US" altLang="zh-CN" dirty="0">
                <a:solidFill>
                  <a:srgbClr val="333333"/>
                </a:solidFill>
                <a:latin typeface="mp-quote"/>
              </a:rPr>
              <a:t>Local </a:t>
            </a:r>
            <a:r>
              <a:rPr lang="zh-CN" altLang="en-US" dirty="0">
                <a:solidFill>
                  <a:srgbClr val="333333"/>
                </a:solidFill>
                <a:latin typeface="mp-quote"/>
              </a:rPr>
              <a:t>策略在候选点少时（</a:t>
            </a:r>
            <a:r>
              <a:rPr lang="en-US" altLang="zh-CN" dirty="0">
                <a:solidFill>
                  <a:srgbClr val="333333"/>
                </a:solidFill>
                <a:latin typeface="mp-quote"/>
              </a:rPr>
              <a:t>eps </a:t>
            </a:r>
            <a:r>
              <a:rPr lang="zh-CN" altLang="en-US" dirty="0">
                <a:solidFill>
                  <a:srgbClr val="333333"/>
                </a:solidFill>
                <a:latin typeface="mp-quote"/>
              </a:rPr>
              <a:t>大）具有相似的精度</a:t>
            </a:r>
            <a:r>
              <a:rPr lang="zh-CN" altLang="en-US" dirty="0" smtClean="0">
                <a:solidFill>
                  <a:srgbClr val="333333"/>
                </a:solidFill>
                <a:latin typeface="mp-quote"/>
              </a:rPr>
              <a:t>。</a:t>
            </a:r>
            <a:endParaRPr lang="en-US" altLang="zh-CN" dirty="0">
              <a:solidFill>
                <a:srgbClr val="333333"/>
              </a:solidFill>
              <a:latin typeface="mp-quote"/>
            </a:endParaRPr>
          </a:p>
          <a:p>
            <a:pPr marL="285750" indent="-285750">
              <a:buFont typeface="Arial" panose="020B0604020202020204" pitchFamily="34" charset="0"/>
              <a:buChar char="•"/>
            </a:pPr>
            <a:r>
              <a:rPr lang="zh-CN" altLang="en-US" dirty="0" smtClean="0">
                <a:solidFill>
                  <a:srgbClr val="333333"/>
                </a:solidFill>
                <a:latin typeface="mp-quote"/>
              </a:rPr>
              <a:t>此外</a:t>
            </a:r>
            <a:r>
              <a:rPr lang="zh-CN" altLang="en-US" dirty="0">
                <a:solidFill>
                  <a:srgbClr val="333333"/>
                </a:solidFill>
                <a:latin typeface="mp-quote"/>
              </a:rPr>
              <a:t>我们还发现，在 </a:t>
            </a:r>
            <a:r>
              <a:rPr lang="en-US" altLang="zh-CN" dirty="0">
                <a:solidFill>
                  <a:srgbClr val="333333"/>
                </a:solidFill>
                <a:latin typeface="mp-quote"/>
              </a:rPr>
              <a:t>eps </a:t>
            </a:r>
            <a:r>
              <a:rPr lang="zh-CN" altLang="en-US" dirty="0">
                <a:solidFill>
                  <a:srgbClr val="333333"/>
                </a:solidFill>
                <a:latin typeface="mp-quote"/>
              </a:rPr>
              <a:t>取值合理的情况下，分位数策略可以获得与贪婪算法相同的精度。</a:t>
            </a:r>
            <a:endParaRPr lang="zh-CN" altLang="en-US" dirty="0"/>
          </a:p>
        </p:txBody>
      </p:sp>
    </p:spTree>
    <p:extLst>
      <p:ext uri="{BB962C8B-B14F-4D97-AF65-F5344CB8AC3E}">
        <p14:creationId xmlns:p14="http://schemas.microsoft.com/office/powerpoint/2010/main" val="4856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931" y="40660"/>
            <a:ext cx="10515600" cy="1325563"/>
          </a:xfrm>
        </p:spPr>
        <p:txBody>
          <a:bodyPr/>
          <a:lstStyle/>
          <a:p>
            <a:r>
              <a:rPr lang="en-US" altLang="zh-CN" dirty="0"/>
              <a:t>XGBoost-</a:t>
            </a:r>
            <a:r>
              <a:rPr lang="zh-CN" altLang="en-US" dirty="0" smtClean="0"/>
              <a:t>近似</a:t>
            </a:r>
            <a:r>
              <a:rPr lang="zh-CN" altLang="en-US" dirty="0"/>
              <a:t>分割算法</a:t>
            </a:r>
          </a:p>
        </p:txBody>
      </p:sp>
      <p:sp>
        <p:nvSpPr>
          <p:cNvPr id="3" name="内容占位符 2"/>
          <p:cNvSpPr>
            <a:spLocks noGrp="1"/>
          </p:cNvSpPr>
          <p:nvPr>
            <p:ph idx="1"/>
          </p:nvPr>
        </p:nvSpPr>
        <p:spPr>
          <a:xfrm>
            <a:off x="317705" y="1061884"/>
            <a:ext cx="11527095" cy="2699225"/>
          </a:xfrm>
        </p:spPr>
        <p:txBody>
          <a:bodyPr>
            <a:normAutofit/>
          </a:bodyPr>
          <a:lstStyle/>
          <a:p>
            <a:pPr marL="0" eaLnBrk="0" fontAlgn="base" hangingPunct="0">
              <a:spcBef>
                <a:spcPct val="0"/>
              </a:spcBef>
              <a:spcAft>
                <a:spcPct val="0"/>
              </a:spcAft>
            </a:pPr>
            <a:r>
              <a:rPr lang="en-US" altLang="zh-CN" b="1" dirty="0" smtClean="0"/>
              <a:t>Quantile</a:t>
            </a:r>
            <a:r>
              <a:rPr lang="zh-CN" altLang="en-US" b="1" dirty="0" smtClean="0"/>
              <a:t>分位数  </a:t>
            </a:r>
            <a:endParaRPr lang="en-US" altLang="zh-CN" sz="2000" dirty="0" smtClean="0">
              <a:latin typeface="Arial" panose="020B0604020202020204" pitchFamily="34" charset="0"/>
            </a:endParaRPr>
          </a:p>
          <a:p>
            <a:pPr marL="0" eaLnBrk="0" fontAlgn="base" hangingPunct="0">
              <a:spcBef>
                <a:spcPct val="0"/>
              </a:spcBef>
              <a:spcAft>
                <a:spcPct val="0"/>
              </a:spcAft>
            </a:pPr>
            <a:r>
              <a:rPr lang="el-GR" altLang="zh-CN" sz="2000" dirty="0" smtClean="0">
                <a:latin typeface="Arial" panose="020B0604020202020204" pitchFamily="34" charset="0"/>
              </a:rPr>
              <a:t>ϕ-</a:t>
            </a:r>
            <a:r>
              <a:rPr lang="en-US" altLang="zh-CN" sz="2000" dirty="0">
                <a:latin typeface="Arial" panose="020B0604020202020204" pitchFamily="34" charset="0"/>
              </a:rPr>
              <a:t>quantile</a:t>
            </a:r>
            <a:r>
              <a:rPr lang="zh-CN" altLang="en-US" sz="2000" dirty="0">
                <a:latin typeface="Arial" panose="020B0604020202020204" pitchFamily="34" charset="0"/>
              </a:rPr>
              <a:t>：</a:t>
            </a:r>
            <a:r>
              <a:rPr lang="zh-CN" altLang="zh-CN" sz="2000" dirty="0">
                <a:latin typeface="Arial" panose="020B0604020202020204" pitchFamily="34" charset="0"/>
              </a:rPr>
              <a:t>rank在⌊ϕ×N⌋的</a:t>
            </a:r>
            <a:r>
              <a:rPr lang="zh-CN" altLang="zh-CN" sz="2000" dirty="0" smtClean="0">
                <a:latin typeface="Arial" panose="020B0604020202020204" pitchFamily="34" charset="0"/>
              </a:rPr>
              <a:t>元素</a:t>
            </a:r>
            <a:endParaRPr lang="en-US" altLang="zh-CN" sz="2000" dirty="0" smtClean="0">
              <a:latin typeface="Arial" panose="020B0604020202020204" pitchFamily="34" charset="0"/>
            </a:endParaRPr>
          </a:p>
          <a:p>
            <a:pPr marL="457200" lvl="1" eaLnBrk="0" fontAlgn="base" hangingPunct="0">
              <a:spcBef>
                <a:spcPct val="0"/>
              </a:spcBef>
              <a:spcAft>
                <a:spcPct val="0"/>
              </a:spcAft>
            </a:pPr>
            <a:r>
              <a:rPr lang="zh-CN" altLang="zh-CN" sz="1500" dirty="0" smtClean="0">
                <a:latin typeface="Arial" panose="020B0604020202020204" pitchFamily="34" charset="0"/>
              </a:rPr>
              <a:t>S</a:t>
            </a:r>
            <a:r>
              <a:rPr lang="zh-CN" altLang="zh-CN" sz="1500" dirty="0">
                <a:latin typeface="Arial" panose="020B0604020202020204" pitchFamily="34" charset="0"/>
              </a:rPr>
              <a:t>=[11,21,24,61,81,39,89,56,12,51]</a:t>
            </a:r>
            <a:r>
              <a:rPr lang="zh-CN" altLang="en-US" sz="1500" dirty="0">
                <a:latin typeface="Arial" panose="020B0604020202020204" pitchFamily="34" charset="0"/>
              </a:rPr>
              <a:t>，排序后</a:t>
            </a:r>
            <a:r>
              <a:rPr lang="en-US" altLang="zh-CN" sz="1500" dirty="0">
                <a:latin typeface="Arial" panose="020B0604020202020204" pitchFamily="34" charset="0"/>
              </a:rPr>
              <a:t>:</a:t>
            </a:r>
            <a:r>
              <a:rPr lang="zh-CN" altLang="zh-CN" sz="1500" dirty="0">
                <a:latin typeface="Arial" panose="020B0604020202020204" pitchFamily="34" charset="0"/>
              </a:rPr>
              <a:t>[11,12,21,24,39,51,56,61,81,89</a:t>
            </a:r>
            <a:r>
              <a:rPr lang="zh-CN" altLang="zh-CN" sz="1500" dirty="0" smtClean="0">
                <a:latin typeface="Arial" panose="020B0604020202020204" pitchFamily="34" charset="0"/>
              </a:rPr>
              <a:t>]</a:t>
            </a:r>
            <a:endParaRPr lang="en-US" altLang="zh-CN" sz="1500" dirty="0">
              <a:latin typeface="Arial" panose="020B0604020202020204" pitchFamily="34" charset="0"/>
            </a:endParaRPr>
          </a:p>
          <a:p>
            <a:pPr marL="457200" lvl="1" eaLnBrk="0" fontAlgn="base" hangingPunct="0">
              <a:spcBef>
                <a:spcPct val="0"/>
              </a:spcBef>
              <a:spcAft>
                <a:spcPct val="0"/>
              </a:spcAft>
            </a:pPr>
            <a:r>
              <a:rPr lang="zh-CN" altLang="en-US" sz="1500" dirty="0">
                <a:latin typeface="Arial" panose="020B0604020202020204" pitchFamily="34" charset="0"/>
              </a:rPr>
              <a:t>则</a:t>
            </a:r>
            <a:r>
              <a:rPr lang="en-US" altLang="zh-CN" sz="1500" dirty="0">
                <a:latin typeface="Arial" panose="020B0604020202020204" pitchFamily="34" charset="0"/>
              </a:rPr>
              <a:t>0.1- quantile</a:t>
            </a:r>
            <a:r>
              <a:rPr lang="zh-CN" altLang="en-US" sz="1500" dirty="0">
                <a:latin typeface="Arial" panose="020B0604020202020204" pitchFamily="34" charset="0"/>
              </a:rPr>
              <a:t> </a:t>
            </a:r>
            <a:r>
              <a:rPr lang="en-US" altLang="zh-CN" sz="1500" dirty="0">
                <a:latin typeface="Arial" panose="020B0604020202020204" pitchFamily="34" charset="0"/>
              </a:rPr>
              <a:t>= 11</a:t>
            </a:r>
            <a:r>
              <a:rPr lang="zh-CN" altLang="en-US" sz="1500" dirty="0">
                <a:latin typeface="Arial" panose="020B0604020202020204" pitchFamily="34" charset="0"/>
              </a:rPr>
              <a:t>， </a:t>
            </a:r>
            <a:r>
              <a:rPr lang="en-US" altLang="zh-CN" sz="1500" dirty="0">
                <a:latin typeface="Arial" panose="020B0604020202020204" pitchFamily="34" charset="0"/>
              </a:rPr>
              <a:t>0.5-quantile = 39</a:t>
            </a:r>
          </a:p>
          <a:p>
            <a:pPr marL="0" eaLnBrk="0" fontAlgn="base" hangingPunct="0">
              <a:spcBef>
                <a:spcPct val="0"/>
              </a:spcBef>
              <a:spcAft>
                <a:spcPct val="0"/>
              </a:spcAft>
            </a:pPr>
            <a:r>
              <a:rPr lang="zh-CN" altLang="zh-CN" sz="1900" dirty="0">
                <a:latin typeface="Arial" panose="020B0604020202020204" pitchFamily="34" charset="0"/>
              </a:rPr>
              <a:t> </a:t>
            </a:r>
            <a:r>
              <a:rPr lang="el-GR" altLang="zh-CN" sz="1900" dirty="0">
                <a:latin typeface="Arial" panose="020B0604020202020204" pitchFamily="34" charset="0"/>
              </a:rPr>
              <a:t>ϵ-</a:t>
            </a:r>
            <a:r>
              <a:rPr lang="en-US" altLang="zh-CN" sz="1900" dirty="0">
                <a:latin typeface="Arial" panose="020B0604020202020204" pitchFamily="34" charset="0"/>
              </a:rPr>
              <a:t>approximate </a:t>
            </a:r>
            <a:r>
              <a:rPr lang="el-GR" altLang="zh-CN" sz="1900" dirty="0">
                <a:latin typeface="Arial" panose="020B0604020202020204" pitchFamily="34" charset="0"/>
              </a:rPr>
              <a:t>ϕ-</a:t>
            </a:r>
            <a:r>
              <a:rPr lang="en-US" altLang="zh-CN" sz="1900" dirty="0">
                <a:latin typeface="Arial" panose="020B0604020202020204" pitchFamily="34" charset="0"/>
              </a:rPr>
              <a:t>quantiles</a:t>
            </a:r>
            <a:r>
              <a:rPr lang="zh-CN" altLang="en-US" sz="1900" dirty="0">
                <a:latin typeface="Arial" panose="020B0604020202020204" pitchFamily="34" charset="0"/>
              </a:rPr>
              <a:t>：</a:t>
            </a:r>
            <a:r>
              <a:rPr lang="zh-CN" altLang="zh-CN" sz="1900" dirty="0">
                <a:latin typeface="Arial" panose="020B0604020202020204" pitchFamily="34" charset="0"/>
              </a:rPr>
              <a:t>ϕ-quantile是在区间[⌊(ϕ−ϵ)×N⌋,⌊(ϕ+ϵ)×N⌋]</a:t>
            </a:r>
            <a:endParaRPr lang="en-US" altLang="zh-CN" sz="1900" dirty="0">
              <a:latin typeface="Arial" panose="020B0604020202020204" pitchFamily="34" charset="0"/>
            </a:endParaRPr>
          </a:p>
          <a:p>
            <a:pPr marL="457200" lvl="1" eaLnBrk="0" fontAlgn="base" hangingPunct="0">
              <a:spcBef>
                <a:spcPct val="0"/>
              </a:spcBef>
              <a:spcAft>
                <a:spcPct val="0"/>
              </a:spcAft>
            </a:pPr>
            <a:r>
              <a:rPr lang="zh-CN" altLang="en-US" sz="1500" dirty="0">
                <a:latin typeface="Arial" panose="020B0604020202020204" pitchFamily="34" charset="0"/>
              </a:rPr>
              <a:t>令</a:t>
            </a:r>
            <a:r>
              <a:rPr lang="el-GR" altLang="zh-CN" sz="1500" dirty="0">
                <a:latin typeface="Arial" panose="020B0604020202020204" pitchFamily="34" charset="0"/>
              </a:rPr>
              <a:t>ϵ</a:t>
            </a:r>
            <a:r>
              <a:rPr lang="en-US" altLang="zh-CN" sz="1500" dirty="0">
                <a:latin typeface="Arial" panose="020B0604020202020204" pitchFamily="34" charset="0"/>
              </a:rPr>
              <a:t> = 0.1</a:t>
            </a:r>
            <a:r>
              <a:rPr lang="zh-CN" altLang="en-US" sz="1500" dirty="0">
                <a:latin typeface="Arial" panose="020B0604020202020204" pitchFamily="34" charset="0"/>
              </a:rPr>
              <a:t>， 则</a:t>
            </a:r>
            <a:r>
              <a:rPr lang="en-US" altLang="zh-CN" sz="1500" dirty="0">
                <a:latin typeface="Arial" panose="020B0604020202020204" pitchFamily="34" charset="0"/>
              </a:rPr>
              <a:t>0.2-quantiles = {11</a:t>
            </a:r>
            <a:r>
              <a:rPr lang="zh-CN" altLang="en-US" sz="1500" dirty="0">
                <a:latin typeface="Arial" panose="020B0604020202020204" pitchFamily="34" charset="0"/>
              </a:rPr>
              <a:t>，</a:t>
            </a:r>
            <a:r>
              <a:rPr lang="en-US" altLang="zh-CN" sz="1500" dirty="0">
                <a:latin typeface="Arial" panose="020B0604020202020204" pitchFamily="34" charset="0"/>
              </a:rPr>
              <a:t>12</a:t>
            </a:r>
            <a:r>
              <a:rPr lang="zh-CN" altLang="en-US" sz="1500" dirty="0">
                <a:latin typeface="Arial" panose="020B0604020202020204" pitchFamily="34" charset="0"/>
              </a:rPr>
              <a:t>，</a:t>
            </a:r>
            <a:r>
              <a:rPr lang="en-US" altLang="zh-CN" sz="1500" dirty="0">
                <a:latin typeface="Arial" panose="020B0604020202020204" pitchFamily="34" charset="0"/>
              </a:rPr>
              <a:t>21}</a:t>
            </a:r>
            <a:endParaRPr lang="zh-CN" altLang="zh-CN" sz="1500" dirty="0">
              <a:latin typeface="Arial" panose="020B0604020202020204" pitchFamily="34" charset="0"/>
            </a:endParaRPr>
          </a:p>
          <a:p>
            <a:pPr marL="0" eaLnBrk="0" fontAlgn="base" hangingPunct="0">
              <a:spcBef>
                <a:spcPct val="0"/>
              </a:spcBef>
              <a:spcAft>
                <a:spcPct val="0"/>
              </a:spcAft>
            </a:pPr>
            <a:r>
              <a:rPr lang="el-GR" altLang="zh-CN" sz="1900" dirty="0">
                <a:latin typeface="Arial" panose="020B0604020202020204" pitchFamily="34" charset="0"/>
              </a:rPr>
              <a:t>ϵ-</a:t>
            </a:r>
            <a:r>
              <a:rPr lang="en-US" altLang="zh-CN" sz="1900" dirty="0">
                <a:latin typeface="Arial" panose="020B0604020202020204" pitchFamily="34" charset="0"/>
              </a:rPr>
              <a:t>approximate quantile summary</a:t>
            </a:r>
            <a:r>
              <a:rPr lang="zh-CN" altLang="en-US" sz="1900" dirty="0">
                <a:latin typeface="Arial" panose="020B0604020202020204" pitchFamily="34" charset="0"/>
              </a:rPr>
              <a:t>（分位点近似算法</a:t>
            </a:r>
            <a:r>
              <a:rPr lang="zh-CN" altLang="en-US" sz="1900" dirty="0" smtClean="0">
                <a:latin typeface="Arial" panose="020B0604020202020204" pitchFamily="34" charset="0"/>
              </a:rPr>
              <a:t>）</a:t>
            </a:r>
            <a:endParaRPr lang="en-US" altLang="zh-CN" b="1" dirty="0"/>
          </a:p>
          <a:p>
            <a:pPr marL="0" eaLnBrk="0" fontAlgn="base" hangingPunct="0">
              <a:spcBef>
                <a:spcPct val="0"/>
              </a:spcBef>
              <a:spcAft>
                <a:spcPct val="0"/>
              </a:spcAft>
            </a:pPr>
            <a:r>
              <a:rPr lang="en-US" altLang="zh-CN" b="1" dirty="0"/>
              <a:t>Weighted Datasets</a:t>
            </a:r>
          </a:p>
          <a:p>
            <a:endParaRPr lang="zh-CN" altLang="en-US" dirty="0"/>
          </a:p>
        </p:txBody>
      </p:sp>
      <p:pic>
        <p:nvPicPr>
          <p:cNvPr id="13323" name="Picture 11" descr="https://www.hrwhisper.me/wp-content/uploads/2018/07/XGBoost-approximate-algorithm-for-split-finding-example-with-second-gradient-weight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847" y="87133"/>
            <a:ext cx="5377170" cy="142591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2"/>
          <p:cNvSpPr>
            <a:spLocks noChangeArrowheads="1"/>
          </p:cNvSpPr>
          <p:nvPr/>
        </p:nvSpPr>
        <p:spPr bwMode="auto">
          <a:xfrm>
            <a:off x="5127019" y="3175360"/>
            <a:ext cx="696799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dirty="0"/>
              <a:t>对特征k构造multi-set 的数据集：Dk=(x1k,h1),(x2k,h2),…,(xnk,hn) 其中 xik表示样本i的特征k的取值，而hi则为对应的二阶梯度。</a:t>
            </a:r>
          </a:p>
          <a:p>
            <a:r>
              <a:rPr lang="zh-CN" altLang="zh-CN" dirty="0"/>
              <a:t>可以定义一个rank function</a:t>
            </a:r>
            <a:r>
              <a:rPr lang="zh-CN" altLang="zh-CN" dirty="0" smtClean="0"/>
              <a:t>为：</a:t>
            </a:r>
            <a:r>
              <a:rPr lang="en-US" altLang="zh-CN" dirty="0" smtClean="0"/>
              <a:t>(</a:t>
            </a:r>
            <a:r>
              <a:rPr lang="zh-CN" altLang="en-US" dirty="0" smtClean="0"/>
              <a:t>表示第</a:t>
            </a:r>
            <a:r>
              <a:rPr lang="en-US" altLang="zh-CN" dirty="0" smtClean="0"/>
              <a:t>k</a:t>
            </a:r>
            <a:r>
              <a:rPr lang="zh-CN" altLang="en-US" dirty="0" smtClean="0"/>
              <a:t>个特征小于</a:t>
            </a:r>
            <a:r>
              <a:rPr lang="en-US" altLang="zh-CN" dirty="0" smtClean="0"/>
              <a:t>z</a:t>
            </a:r>
            <a:r>
              <a:rPr lang="zh-CN" altLang="en-US" dirty="0" smtClean="0"/>
              <a:t>的样本的比例</a:t>
            </a:r>
            <a:r>
              <a:rPr lang="en-US" altLang="zh-CN" dirty="0" smtClean="0"/>
              <a:t>)</a:t>
            </a:r>
          </a:p>
          <a:p>
            <a:endParaRPr lang="en-US" altLang="zh-CN" dirty="0" smtClean="0"/>
          </a:p>
          <a:p>
            <a:endParaRPr lang="en-US" altLang="zh-CN" dirty="0" smtClean="0"/>
          </a:p>
          <a:p>
            <a:endParaRPr lang="en-US" altLang="zh-CN" dirty="0" smtClean="0"/>
          </a:p>
          <a:p>
            <a:r>
              <a:rPr lang="zh-CN" altLang="en-US" dirty="0" smtClean="0"/>
              <a:t>对候选切分点</a:t>
            </a:r>
            <a:r>
              <a:rPr lang="en-US" altLang="zh-CN" dirty="0" smtClean="0"/>
              <a:t>{</a:t>
            </a:r>
            <a:r>
              <a:rPr lang="en-US" altLang="zh-CN" dirty="0" smtClean="0">
                <a:solidFill>
                  <a:srgbClr val="313130"/>
                </a:solidFill>
                <a:latin typeface="Georgia" panose="02040502050405020303" pitchFamily="18" charset="0"/>
              </a:rPr>
              <a:t>s</a:t>
            </a:r>
            <a:r>
              <a:rPr lang="en-US" altLang="zh-CN" sz="1100" dirty="0" smtClean="0">
                <a:solidFill>
                  <a:srgbClr val="313130"/>
                </a:solidFill>
                <a:latin typeface="Georgia" panose="02040502050405020303" pitchFamily="18" charset="0"/>
              </a:rPr>
              <a:t>k1,</a:t>
            </a:r>
            <a:r>
              <a:rPr lang="en-US" altLang="zh-CN" dirty="0">
                <a:solidFill>
                  <a:srgbClr val="313130"/>
                </a:solidFill>
                <a:latin typeface="Georgia" panose="02040502050405020303" pitchFamily="18" charset="0"/>
              </a:rPr>
              <a:t> </a:t>
            </a:r>
            <a:r>
              <a:rPr lang="en-US" altLang="zh-CN" dirty="0" smtClean="0">
                <a:solidFill>
                  <a:srgbClr val="313130"/>
                </a:solidFill>
                <a:latin typeface="Georgia" panose="02040502050405020303" pitchFamily="18" charset="0"/>
              </a:rPr>
              <a:t>s</a:t>
            </a:r>
            <a:r>
              <a:rPr lang="en-US" altLang="zh-CN" sz="1100" dirty="0" smtClean="0">
                <a:solidFill>
                  <a:srgbClr val="313130"/>
                </a:solidFill>
                <a:latin typeface="Georgia" panose="02040502050405020303" pitchFamily="18" charset="0"/>
              </a:rPr>
              <a:t>k2</a:t>
            </a:r>
            <a:r>
              <a:rPr lang="en-US" altLang="zh-CN" dirty="0" smtClean="0">
                <a:solidFill>
                  <a:srgbClr val="313130"/>
                </a:solidFill>
                <a:latin typeface="Georgia" panose="02040502050405020303" pitchFamily="18" charset="0"/>
              </a:rPr>
              <a:t>, …, </a:t>
            </a:r>
            <a:r>
              <a:rPr lang="en-US" altLang="zh-CN" dirty="0" err="1" smtClean="0">
                <a:solidFill>
                  <a:srgbClr val="313130"/>
                </a:solidFill>
                <a:latin typeface="Georgia" panose="02040502050405020303" pitchFamily="18" charset="0"/>
              </a:rPr>
              <a:t>s</a:t>
            </a:r>
            <a:r>
              <a:rPr lang="en-US" altLang="zh-CN" sz="1100" dirty="0" err="1" smtClean="0">
                <a:solidFill>
                  <a:srgbClr val="313130"/>
                </a:solidFill>
                <a:latin typeface="Georgia" panose="02040502050405020303" pitchFamily="18" charset="0"/>
              </a:rPr>
              <a:t>kl</a:t>
            </a:r>
            <a:r>
              <a:rPr lang="en-US" altLang="zh-CN" dirty="0" smtClean="0"/>
              <a:t>}</a:t>
            </a:r>
            <a:r>
              <a:rPr lang="zh-CN" altLang="en-US" dirty="0" smtClean="0"/>
              <a:t>要求：</a:t>
            </a:r>
            <a:endParaRPr lang="en-US" altLang="zh-CN" dirty="0"/>
          </a:p>
        </p:txBody>
      </p:sp>
      <p:pic>
        <p:nvPicPr>
          <p:cNvPr id="17" name="图片 16" descr="屏幕剪辑"/>
          <p:cNvPicPr>
            <a:picLocks noChangeAspect="1"/>
          </p:cNvPicPr>
          <p:nvPr/>
        </p:nvPicPr>
        <p:blipFill rotWithShape="1">
          <a:blip r:embed="rId4">
            <a:extLst>
              <a:ext uri="{28A0092B-C50C-407E-A947-70E740481C1C}">
                <a14:useLocalDpi xmlns:a14="http://schemas.microsoft.com/office/drawing/2010/main" val="0"/>
              </a:ext>
            </a:extLst>
          </a:blip>
          <a:srcRect t="20711"/>
          <a:stretch/>
        </p:blipFill>
        <p:spPr>
          <a:xfrm>
            <a:off x="6413727" y="4060427"/>
            <a:ext cx="3258005" cy="679799"/>
          </a:xfrm>
          <a:prstGeom prst="rect">
            <a:avLst/>
          </a:prstGeom>
        </p:spPr>
      </p:pic>
      <p:pic>
        <p:nvPicPr>
          <p:cNvPr id="18" name="图片 1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581" y="5279861"/>
            <a:ext cx="5963482" cy="714475"/>
          </a:xfrm>
          <a:prstGeom prst="rect">
            <a:avLst/>
          </a:prstGeom>
        </p:spPr>
      </p:pic>
      <p:pic>
        <p:nvPicPr>
          <p:cNvPr id="21" name="图片 2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94" y="3364068"/>
            <a:ext cx="4696480" cy="2743583"/>
          </a:xfrm>
          <a:prstGeom prst="rect">
            <a:avLst/>
          </a:prstGeom>
        </p:spPr>
      </p:pic>
      <p:sp>
        <p:nvSpPr>
          <p:cNvPr id="22" name="矩形 21"/>
          <p:cNvSpPr/>
          <p:nvPr/>
        </p:nvSpPr>
        <p:spPr>
          <a:xfrm>
            <a:off x="280449" y="6107651"/>
            <a:ext cx="4703199" cy="646331"/>
          </a:xfrm>
          <a:prstGeom prst="rect">
            <a:avLst/>
          </a:prstGeom>
        </p:spPr>
        <p:txBody>
          <a:bodyPr wrap="square">
            <a:spAutoFit/>
          </a:bodyPr>
          <a:lstStyle/>
          <a:p>
            <a:r>
              <a:rPr lang="zh-CN" altLang="en-US" dirty="0"/>
              <a:t>可以</a:t>
            </a:r>
            <a:r>
              <a:rPr lang="zh-CN" altLang="en-US" dirty="0" smtClean="0"/>
              <a:t>将目标看作</a:t>
            </a:r>
            <a:r>
              <a:rPr lang="zh-CN" altLang="en-US" dirty="0"/>
              <a:t>是关于标签为−gi/</a:t>
            </a:r>
            <a:r>
              <a:rPr lang="zh-CN" altLang="en-US" dirty="0" smtClean="0"/>
              <a:t>hi和</a:t>
            </a:r>
            <a:r>
              <a:rPr lang="zh-CN" altLang="en-US" dirty="0"/>
              <a:t>权重为 </a:t>
            </a:r>
            <a:r>
              <a:rPr lang="zh-CN" altLang="en-US" dirty="0" smtClean="0"/>
              <a:t>hi的</a:t>
            </a:r>
            <a:r>
              <a:rPr lang="zh-CN" altLang="en-US" dirty="0"/>
              <a:t>平方误差</a:t>
            </a:r>
            <a:r>
              <a:rPr lang="zh-CN" altLang="en-US" dirty="0" smtClean="0"/>
              <a:t>形式</a:t>
            </a:r>
            <a:endParaRPr lang="zh-CN" altLang="en-US" dirty="0"/>
          </a:p>
        </p:txBody>
      </p:sp>
      <p:sp>
        <p:nvSpPr>
          <p:cNvPr id="20" name="矩形 19"/>
          <p:cNvSpPr/>
          <p:nvPr/>
        </p:nvSpPr>
        <p:spPr>
          <a:xfrm>
            <a:off x="5228063" y="5994336"/>
            <a:ext cx="6096000" cy="646331"/>
          </a:xfrm>
          <a:prstGeom prst="rect">
            <a:avLst/>
          </a:prstGeom>
        </p:spPr>
        <p:txBody>
          <a:bodyPr>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让相邻两个候选分裂点相差不超过某个值</a:t>
            </a:r>
            <a:r>
              <a:rPr lang="en-US" altLang="zh-CN" b="1" dirty="0">
                <a:solidFill>
                  <a:srgbClr val="4D4D4D"/>
                </a:solidFill>
                <a:latin typeface="Microsoft YaHei" panose="020B0503020204020204" pitchFamily="34" charset="-122"/>
                <a:ea typeface="Microsoft YaHei" panose="020B0503020204020204" pitchFamily="34" charset="-122"/>
              </a:rPr>
              <a:t>ε</a:t>
            </a:r>
            <a:r>
              <a:rPr lang="zh-CN" altLang="en-US" dirty="0">
                <a:solidFill>
                  <a:srgbClr val="4D4D4D"/>
                </a:solidFill>
                <a:latin typeface="Microsoft YaHei" panose="020B0503020204020204" pitchFamily="34" charset="-122"/>
                <a:ea typeface="Microsoft YaHei" panose="020B0503020204020204" pitchFamily="34" charset="-122"/>
              </a:rPr>
              <a:t>。因此，总共会得到</a:t>
            </a:r>
            <a:r>
              <a:rPr lang="en-US" altLang="zh-CN" b="1" dirty="0">
                <a:solidFill>
                  <a:srgbClr val="4D4D4D"/>
                </a:solidFill>
                <a:latin typeface="Microsoft YaHei" panose="020B0503020204020204" pitchFamily="34" charset="-122"/>
                <a:ea typeface="Microsoft YaHei" panose="020B0503020204020204" pitchFamily="34" charset="-122"/>
              </a:rPr>
              <a:t>1/ε</a:t>
            </a:r>
            <a:r>
              <a:rPr lang="zh-CN" altLang="en-US" dirty="0">
                <a:solidFill>
                  <a:srgbClr val="4D4D4D"/>
                </a:solidFill>
                <a:latin typeface="Microsoft YaHei" panose="020B0503020204020204" pitchFamily="34" charset="-122"/>
                <a:ea typeface="Microsoft YaHei" panose="020B0503020204020204" pitchFamily="34" charset="-122"/>
              </a:rPr>
              <a:t>个切分点</a:t>
            </a:r>
            <a:endParaRPr lang="zh-CN" altLang="en-US" dirty="0"/>
          </a:p>
        </p:txBody>
      </p:sp>
    </p:spTree>
    <p:extLst>
      <p:ext uri="{BB962C8B-B14F-4D97-AF65-F5344CB8AC3E}">
        <p14:creationId xmlns:p14="http://schemas.microsoft.com/office/powerpoint/2010/main" val="2619399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XGBoost-</a:t>
            </a:r>
            <a:r>
              <a:rPr lang="zh-CN" altLang="en-US" dirty="0" smtClean="0"/>
              <a:t>稀疏值处理</a:t>
            </a:r>
            <a:endParaRPr lang="zh-CN" altLang="en-US" dirty="0"/>
          </a:p>
        </p:txBody>
      </p:sp>
      <p:sp>
        <p:nvSpPr>
          <p:cNvPr id="3" name="内容占位符 2"/>
          <p:cNvSpPr>
            <a:spLocks noGrp="1"/>
          </p:cNvSpPr>
          <p:nvPr>
            <p:ph idx="1"/>
          </p:nvPr>
        </p:nvSpPr>
        <p:spPr>
          <a:xfrm>
            <a:off x="179436" y="1690688"/>
            <a:ext cx="6958783" cy="4351338"/>
          </a:xfrm>
        </p:spPr>
        <p:txBody>
          <a:bodyPr/>
          <a:lstStyle/>
          <a:p>
            <a:r>
              <a:rPr lang="en-US" altLang="zh-CN" b="1" dirty="0"/>
              <a:t> </a:t>
            </a:r>
            <a:r>
              <a:rPr lang="en-US" altLang="zh-CN" b="1" i="1" dirty="0"/>
              <a:t> </a:t>
            </a:r>
            <a:r>
              <a:rPr lang="en-US" altLang="zh-CN" b="1" dirty="0"/>
              <a:t>Sparsity-aware Split </a:t>
            </a:r>
            <a:r>
              <a:rPr lang="en-US" altLang="zh-CN" b="1" dirty="0" smtClean="0"/>
              <a:t>Finding</a:t>
            </a:r>
          </a:p>
          <a:p>
            <a:pPr lvl="1"/>
            <a:r>
              <a:rPr lang="zh-CN" altLang="en-US" sz="1800" dirty="0">
                <a:latin typeface="Arial" panose="020B0604020202020204" pitchFamily="34" charset="0"/>
              </a:rPr>
              <a:t>数据缺失、大量</a:t>
            </a:r>
            <a:r>
              <a:rPr lang="en-US" altLang="zh-CN" sz="1800" dirty="0">
                <a:latin typeface="Arial" panose="020B0604020202020204" pitchFamily="34" charset="0"/>
              </a:rPr>
              <a:t>0</a:t>
            </a:r>
            <a:r>
              <a:rPr lang="zh-CN" altLang="en-US" sz="1800" dirty="0">
                <a:latin typeface="Arial" panose="020B0604020202020204" pitchFamily="34" charset="0"/>
              </a:rPr>
              <a:t>值、</a:t>
            </a:r>
            <a:r>
              <a:rPr lang="en-US" altLang="zh-CN" sz="1800" dirty="0">
                <a:latin typeface="Arial" panose="020B0604020202020204" pitchFamily="34" charset="0"/>
              </a:rPr>
              <a:t>one-hot</a:t>
            </a:r>
            <a:r>
              <a:rPr lang="zh-CN" altLang="en-US" sz="1800" dirty="0">
                <a:latin typeface="Arial" panose="020B0604020202020204" pitchFamily="34" charset="0"/>
              </a:rPr>
              <a:t>编码造成数据</a:t>
            </a:r>
            <a:r>
              <a:rPr lang="zh-CN" altLang="en-US" sz="1800" dirty="0" smtClean="0">
                <a:latin typeface="Arial" panose="020B0604020202020204" pitchFamily="34" charset="0"/>
              </a:rPr>
              <a:t>稀疏</a:t>
            </a:r>
            <a:endParaRPr lang="en-US" altLang="zh-CN" sz="1800" dirty="0" smtClean="0">
              <a:latin typeface="Arial" panose="020B0604020202020204" pitchFamily="34" charset="0"/>
            </a:endParaRPr>
          </a:p>
          <a:p>
            <a:pPr lvl="1"/>
            <a:r>
              <a:rPr lang="zh-CN" altLang="en-US" sz="1800" dirty="0" smtClean="0">
                <a:latin typeface="Arial" panose="020B0604020202020204" pitchFamily="34" charset="0"/>
              </a:rPr>
              <a:t>核心：</a:t>
            </a:r>
            <a:endParaRPr lang="en-US" altLang="zh-CN" sz="1800" dirty="0" smtClean="0">
              <a:latin typeface="Arial" panose="020B0604020202020204" pitchFamily="34" charset="0"/>
            </a:endParaRPr>
          </a:p>
          <a:p>
            <a:pPr marL="457200" lvl="1" indent="0">
              <a:buNone/>
            </a:pPr>
            <a:r>
              <a:rPr lang="zh-CN" altLang="en-US" sz="1800" dirty="0" smtClean="0">
                <a:latin typeface="Arial" panose="020B0604020202020204" pitchFamily="34" charset="0"/>
              </a:rPr>
              <a:t>对于缺失值自动学习它该被划分的方向（左子树</a:t>
            </a:r>
            <a:r>
              <a:rPr lang="en-US" altLang="zh-CN" sz="1800" dirty="0" smtClean="0">
                <a:latin typeface="Arial" panose="020B0604020202020204" pitchFamily="34" charset="0"/>
              </a:rPr>
              <a:t>/</a:t>
            </a:r>
            <a:r>
              <a:rPr lang="zh-CN" altLang="en-US" sz="1800" dirty="0" smtClean="0">
                <a:latin typeface="Arial" panose="020B0604020202020204" pitchFamily="34" charset="0"/>
              </a:rPr>
              <a:t>右子树）</a:t>
            </a:r>
            <a:endParaRPr lang="en-US" altLang="zh-CN" sz="1800" dirty="0" smtClean="0">
              <a:latin typeface="Arial" panose="020B0604020202020204" pitchFamily="34" charset="0"/>
            </a:endParaRPr>
          </a:p>
          <a:p>
            <a:pPr lvl="1"/>
            <a:r>
              <a:rPr lang="zh-CN" altLang="en-US" sz="1800" dirty="0" smtClean="0">
                <a:latin typeface="Arial" panose="020B0604020202020204" pitchFamily="34" charset="0"/>
              </a:rPr>
              <a:t>方法：</a:t>
            </a:r>
            <a:endParaRPr lang="en-US" altLang="zh-CN" sz="1800" dirty="0" smtClean="0">
              <a:latin typeface="Arial" panose="020B0604020202020204" pitchFamily="34" charset="0"/>
            </a:endParaRPr>
          </a:p>
          <a:p>
            <a:pPr marL="457200" lvl="1" indent="0">
              <a:buNone/>
            </a:pPr>
            <a:r>
              <a:rPr lang="en-US" altLang="zh-CN" sz="1800" dirty="0" smtClean="0">
                <a:latin typeface="Arial" panose="020B0604020202020204" pitchFamily="34" charset="0"/>
              </a:rPr>
              <a:t>1</a:t>
            </a:r>
            <a:r>
              <a:rPr lang="zh-CN" altLang="en-US" sz="1800" dirty="0" smtClean="0">
                <a:latin typeface="Arial" panose="020B0604020202020204" pitchFamily="34" charset="0"/>
              </a:rPr>
              <a:t>、让</a:t>
            </a:r>
            <a:r>
              <a:rPr lang="zh-CN" altLang="en-US" sz="1800" dirty="0">
                <a:latin typeface="Arial" panose="020B0604020202020204" pitchFamily="34" charset="0"/>
              </a:rPr>
              <a:t>特征</a:t>
            </a:r>
            <a:r>
              <a:rPr lang="en-US" altLang="zh-CN" sz="1800" dirty="0">
                <a:latin typeface="Arial" panose="020B0604020202020204" pitchFamily="34" charset="0"/>
              </a:rPr>
              <a:t>k</a:t>
            </a:r>
            <a:r>
              <a:rPr lang="zh-CN" altLang="en-US" sz="1800" dirty="0">
                <a:latin typeface="Arial" panose="020B0604020202020204" pitchFamily="34" charset="0"/>
              </a:rPr>
              <a:t>的所有缺失值的都到右子树，然后和之前的一样，枚举划分点，计算最大的</a:t>
            </a:r>
            <a:r>
              <a:rPr lang="en-US" altLang="zh-CN" sz="1800" dirty="0">
                <a:latin typeface="Arial" panose="020B0604020202020204" pitchFamily="34" charset="0"/>
              </a:rPr>
              <a:t>gain</a:t>
            </a:r>
          </a:p>
          <a:p>
            <a:pPr marL="457200" lvl="1" indent="0">
              <a:buNone/>
            </a:pPr>
            <a:r>
              <a:rPr lang="en-US" altLang="zh-CN" sz="1800" dirty="0" smtClean="0">
                <a:latin typeface="Arial" panose="020B0604020202020204" pitchFamily="34" charset="0"/>
              </a:rPr>
              <a:t>2</a:t>
            </a:r>
            <a:r>
              <a:rPr lang="zh-CN" altLang="en-US" sz="1800" dirty="0" smtClean="0">
                <a:latin typeface="Arial" panose="020B0604020202020204" pitchFamily="34" charset="0"/>
              </a:rPr>
              <a:t>、让</a:t>
            </a:r>
            <a:r>
              <a:rPr lang="zh-CN" altLang="en-US" sz="1800" dirty="0">
                <a:latin typeface="Arial" panose="020B0604020202020204" pitchFamily="34" charset="0"/>
              </a:rPr>
              <a:t>特征</a:t>
            </a:r>
            <a:r>
              <a:rPr lang="en-US" altLang="zh-CN" sz="1800" dirty="0">
                <a:latin typeface="Arial" panose="020B0604020202020204" pitchFamily="34" charset="0"/>
              </a:rPr>
              <a:t>k</a:t>
            </a:r>
            <a:r>
              <a:rPr lang="zh-CN" altLang="en-US" sz="1800" dirty="0">
                <a:latin typeface="Arial" panose="020B0604020202020204" pitchFamily="34" charset="0"/>
              </a:rPr>
              <a:t>的所有缺失值的都到左子树，然后和之前的一样，枚举划分点，计算最大的</a:t>
            </a:r>
            <a:r>
              <a:rPr lang="en-US" altLang="zh-CN" sz="1800" dirty="0">
                <a:latin typeface="Arial" panose="020B0604020202020204" pitchFamily="34" charset="0"/>
              </a:rPr>
              <a:t>gain</a:t>
            </a:r>
            <a:endParaRPr lang="zh-CN" altLang="en-US" sz="1800" dirty="0">
              <a:latin typeface="Arial" panose="020B0604020202020204" pitchFamily="34" charset="0"/>
            </a:endParaRPr>
          </a:p>
          <a:p>
            <a:pPr marL="457200" lvl="1" indent="0">
              <a:buNone/>
            </a:pPr>
            <a:endParaRPr lang="en-US" altLang="zh-CN" sz="1800" dirty="0" smtClean="0">
              <a:latin typeface="Arial" panose="020B0604020202020204" pitchFamily="34" charset="0"/>
            </a:endParaRPr>
          </a:p>
        </p:txBody>
      </p:sp>
      <p:pic>
        <p:nvPicPr>
          <p:cNvPr id="11266" name="Picture 2" descr="https://yxzf.github.io/images/datamining/xgboost_fig/spar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618" y="1277734"/>
            <a:ext cx="7482197" cy="498813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38200" y="4788537"/>
            <a:ext cx="6096000" cy="1754326"/>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r>
              <a:rPr lang="zh-CN" altLang="en-US" dirty="0" smtClean="0">
                <a:solidFill>
                  <a:srgbClr val="333333"/>
                </a:solidFill>
                <a:latin typeface="mp-quote"/>
              </a:rPr>
              <a:t>注意：</a:t>
            </a:r>
            <a:endParaRPr lang="en-US" altLang="zh-CN" dirty="0" smtClean="0">
              <a:solidFill>
                <a:srgbClr val="333333"/>
              </a:solidFill>
              <a:latin typeface="mp-quote"/>
            </a:endParaRPr>
          </a:p>
          <a:p>
            <a:r>
              <a:rPr lang="zh-CN" altLang="en-US" dirty="0" smtClean="0">
                <a:solidFill>
                  <a:srgbClr val="333333"/>
                </a:solidFill>
                <a:latin typeface="mp-quote"/>
              </a:rPr>
              <a:t>在</a:t>
            </a:r>
            <a:r>
              <a:rPr lang="zh-CN" altLang="en-US" dirty="0">
                <a:solidFill>
                  <a:srgbClr val="333333"/>
                </a:solidFill>
                <a:latin typeface="mp-quote"/>
              </a:rPr>
              <a:t>构建树的过程中需要枚举特征缺失的样本，乍一看该算法的计算量增加了一倍，但其实该算法在构建树的过程中只考虑了特征未缺失的样本遍历，而特征值缺失的样本无需遍历只需直接分配到左右节点，故算法所需遍历的样本量减少</a:t>
            </a:r>
            <a:endParaRPr lang="zh-CN" altLang="en-US" dirty="0"/>
          </a:p>
        </p:txBody>
      </p:sp>
    </p:spTree>
    <p:extLst>
      <p:ext uri="{BB962C8B-B14F-4D97-AF65-F5344CB8AC3E}">
        <p14:creationId xmlns:p14="http://schemas.microsoft.com/office/powerpoint/2010/main" val="2173527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XGBoost-</a:t>
            </a:r>
            <a:r>
              <a:rPr lang="zh-CN" altLang="en-US" dirty="0" smtClean="0"/>
              <a:t>系统设计</a:t>
            </a:r>
            <a:endParaRPr lang="zh-CN" altLang="en-US" dirty="0"/>
          </a:p>
        </p:txBody>
      </p:sp>
      <p:sp>
        <p:nvSpPr>
          <p:cNvPr id="3" name="内容占位符 2"/>
          <p:cNvSpPr>
            <a:spLocks noGrp="1"/>
          </p:cNvSpPr>
          <p:nvPr>
            <p:ph idx="1"/>
          </p:nvPr>
        </p:nvSpPr>
        <p:spPr>
          <a:xfrm>
            <a:off x="680884" y="1452752"/>
            <a:ext cx="8305800" cy="4351338"/>
          </a:xfrm>
        </p:spPr>
        <p:txBody>
          <a:bodyPr/>
          <a:lstStyle/>
          <a:p>
            <a:r>
              <a:rPr lang="zh-CN" altLang="en-US" dirty="0"/>
              <a:t>分块并行 </a:t>
            </a:r>
            <a:r>
              <a:rPr lang="en-US" altLang="zh-CN" dirty="0"/>
              <a:t>– Column Block for Parallel Learning</a:t>
            </a:r>
          </a:p>
          <a:p>
            <a:pPr lvl="1"/>
            <a:endParaRPr lang="zh-CN" altLang="en-US" dirty="0"/>
          </a:p>
        </p:txBody>
      </p:sp>
      <p:pic>
        <p:nvPicPr>
          <p:cNvPr id="17410" name="Picture 2" descr="https://www.hrwhisper.me/wp-content/uploads/2018/07/XGBoost-column-block.png"/>
          <p:cNvPicPr>
            <a:picLocks noChangeAspect="1" noChangeArrowheads="1"/>
          </p:cNvPicPr>
          <p:nvPr/>
        </p:nvPicPr>
        <p:blipFill rotWithShape="1">
          <a:blip r:embed="rId3">
            <a:extLst>
              <a:ext uri="{28A0092B-C50C-407E-A947-70E740481C1C}">
                <a14:useLocalDpi xmlns:a14="http://schemas.microsoft.com/office/drawing/2010/main" val="0"/>
              </a:ext>
            </a:extLst>
          </a:blip>
          <a:srcRect t="61956"/>
          <a:stretch/>
        </p:blipFill>
        <p:spPr bwMode="auto">
          <a:xfrm>
            <a:off x="8388791" y="3877719"/>
            <a:ext cx="3327912" cy="98352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69016" y="1991852"/>
            <a:ext cx="7089637" cy="2308324"/>
          </a:xfrm>
          <a:prstGeom prst="rect">
            <a:avLst/>
          </a:prstGeom>
        </p:spPr>
        <p:txBody>
          <a:bodyPr wrap="square">
            <a:spAutoFit/>
          </a:bodyPr>
          <a:lstStyle/>
          <a:p>
            <a:pPr marL="742950" lvl="1" indent="-285750">
              <a:buFont typeface="Arial" panose="020B0604020202020204" pitchFamily="34" charset="0"/>
              <a:buChar char="•"/>
            </a:pPr>
            <a:r>
              <a:rPr lang="en-US" altLang="zh-CN" dirty="0"/>
              <a:t>Block</a:t>
            </a:r>
            <a:r>
              <a:rPr lang="zh-CN" altLang="en-US" dirty="0"/>
              <a:t>中的数据以稀疏格式</a:t>
            </a:r>
            <a:r>
              <a:rPr lang="en-US" altLang="zh-CN" dirty="0"/>
              <a:t>CSC</a:t>
            </a:r>
            <a:r>
              <a:rPr lang="zh-CN" altLang="en-US" dirty="0"/>
              <a:t>进行</a:t>
            </a:r>
            <a:r>
              <a:rPr lang="zh-CN" altLang="en-US" dirty="0" smtClean="0"/>
              <a:t>存储</a:t>
            </a:r>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zh-CN" altLang="en-US" dirty="0"/>
          </a:p>
          <a:p>
            <a:pPr marL="742950" lvl="1" indent="-285750">
              <a:buFont typeface="Arial" panose="020B0604020202020204" pitchFamily="34" charset="0"/>
              <a:buChar char="•"/>
            </a:pPr>
            <a:r>
              <a:rPr lang="en-US" altLang="zh-CN" dirty="0"/>
              <a:t>Block</a:t>
            </a:r>
            <a:r>
              <a:rPr lang="zh-CN" altLang="en-US" dirty="0"/>
              <a:t>中的特征进行排序（不对缺失值排序），且只需要排序一次，以后分裂树的过程可以复用。</a:t>
            </a:r>
          </a:p>
        </p:txBody>
      </p:sp>
      <p:pic>
        <p:nvPicPr>
          <p:cNvPr id="18" name="图片 1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38071"/>
            <a:ext cx="1600423" cy="981212"/>
          </a:xfrm>
          <a:prstGeom prst="rect">
            <a:avLst/>
          </a:prstGeom>
        </p:spPr>
      </p:pic>
      <p:pic>
        <p:nvPicPr>
          <p:cNvPr id="19" name="图片 1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835" y="2313070"/>
            <a:ext cx="1228896" cy="1333686"/>
          </a:xfrm>
          <a:prstGeom prst="rect">
            <a:avLst/>
          </a:prstGeom>
        </p:spPr>
      </p:pic>
      <p:pic>
        <p:nvPicPr>
          <p:cNvPr id="20" name="图片 19"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4123" y="2726621"/>
            <a:ext cx="2724530" cy="790685"/>
          </a:xfrm>
          <a:prstGeom prst="rect">
            <a:avLst/>
          </a:prstGeom>
        </p:spPr>
      </p:pic>
      <p:sp>
        <p:nvSpPr>
          <p:cNvPr id="21" name="文本框 20"/>
          <p:cNvSpPr txBox="1"/>
          <p:nvPr/>
        </p:nvSpPr>
        <p:spPr>
          <a:xfrm>
            <a:off x="1153708" y="3312610"/>
            <a:ext cx="1238864" cy="369332"/>
          </a:xfrm>
          <a:prstGeom prst="rect">
            <a:avLst/>
          </a:prstGeom>
          <a:noFill/>
        </p:spPr>
        <p:txBody>
          <a:bodyPr wrap="square" rtlCol="0">
            <a:spAutoFit/>
          </a:bodyPr>
          <a:lstStyle/>
          <a:p>
            <a:r>
              <a:rPr lang="en-US" altLang="zh-CN" dirty="0" smtClean="0"/>
              <a:t>3x3</a:t>
            </a:r>
            <a:r>
              <a:rPr lang="zh-CN" altLang="en-US" dirty="0" smtClean="0"/>
              <a:t>矩阵</a:t>
            </a:r>
            <a:endParaRPr lang="zh-CN" altLang="en-US" dirty="0"/>
          </a:p>
        </p:txBody>
      </p:sp>
      <p:sp>
        <p:nvSpPr>
          <p:cNvPr id="22" name="文本框 21"/>
          <p:cNvSpPr txBox="1"/>
          <p:nvPr/>
        </p:nvSpPr>
        <p:spPr>
          <a:xfrm>
            <a:off x="2517469" y="2675739"/>
            <a:ext cx="1238864" cy="369332"/>
          </a:xfrm>
          <a:prstGeom prst="rect">
            <a:avLst/>
          </a:prstGeom>
          <a:noFill/>
        </p:spPr>
        <p:txBody>
          <a:bodyPr wrap="square" rtlCol="0">
            <a:spAutoFit/>
          </a:bodyPr>
          <a:lstStyle/>
          <a:p>
            <a:r>
              <a:rPr lang="zh-CN" altLang="en-US" dirty="0" smtClean="0"/>
              <a:t>转换：</a:t>
            </a:r>
            <a:endParaRPr lang="zh-CN" altLang="en-US" dirty="0"/>
          </a:p>
        </p:txBody>
      </p:sp>
      <p:sp>
        <p:nvSpPr>
          <p:cNvPr id="23" name="文本框 22"/>
          <p:cNvSpPr txBox="1"/>
          <p:nvPr/>
        </p:nvSpPr>
        <p:spPr>
          <a:xfrm>
            <a:off x="5062409" y="2279248"/>
            <a:ext cx="2031302" cy="369332"/>
          </a:xfrm>
          <a:prstGeom prst="rect">
            <a:avLst/>
          </a:prstGeom>
          <a:noFill/>
        </p:spPr>
        <p:txBody>
          <a:bodyPr wrap="square" rtlCol="0">
            <a:spAutoFit/>
          </a:bodyPr>
          <a:lstStyle/>
          <a:p>
            <a:r>
              <a:rPr lang="zh-CN" altLang="en-US" dirty="0" smtClean="0"/>
              <a:t>最终表示为：</a:t>
            </a:r>
            <a:endParaRPr lang="zh-CN" altLang="en-US" dirty="0"/>
          </a:p>
        </p:txBody>
      </p:sp>
      <p:sp>
        <p:nvSpPr>
          <p:cNvPr id="24" name="矩形 23"/>
          <p:cNvSpPr/>
          <p:nvPr/>
        </p:nvSpPr>
        <p:spPr>
          <a:xfrm>
            <a:off x="680884" y="4484678"/>
            <a:ext cx="11353800" cy="2246769"/>
          </a:xfrm>
          <a:prstGeom prst="rect">
            <a:avLst/>
          </a:prstGeom>
        </p:spPr>
        <p:txBody>
          <a:bodyPr wrap="square">
            <a:spAutoFit/>
          </a:bodyPr>
          <a:lstStyle/>
          <a:p>
            <a:pPr marL="285750" indent="-285750">
              <a:buFont typeface="Arial" panose="020B0604020202020204" pitchFamily="34" charset="0"/>
              <a:buChar char="•"/>
            </a:pPr>
            <a:r>
              <a:rPr lang="zh-CN" altLang="en-US" sz="2800" dirty="0"/>
              <a:t>效果：</a:t>
            </a:r>
            <a:endParaRPr lang="en-US" altLang="zh-CN" sz="2800" dirty="0"/>
          </a:p>
          <a:p>
            <a:pPr lvl="1"/>
            <a:r>
              <a:rPr lang="en-US" altLang="zh-CN" sz="1600" dirty="0" smtClean="0"/>
              <a:t>1</a:t>
            </a:r>
            <a:r>
              <a:rPr lang="zh-CN" altLang="en-US" sz="1600" dirty="0" smtClean="0"/>
              <a:t>、只需</a:t>
            </a:r>
            <a:r>
              <a:rPr lang="zh-CN" altLang="en-US" sz="1600" dirty="0"/>
              <a:t>在建树前排序一次，后面节点分裂时可以直接根据索引得到梯度信息。</a:t>
            </a:r>
          </a:p>
          <a:p>
            <a:pPr lvl="1"/>
            <a:r>
              <a:rPr lang="en-US" altLang="zh-CN" sz="1600" dirty="0" smtClean="0"/>
              <a:t>2</a:t>
            </a:r>
            <a:r>
              <a:rPr lang="zh-CN" altLang="en-US" sz="1600" dirty="0" smtClean="0"/>
              <a:t>、复杂</a:t>
            </a:r>
            <a:r>
              <a:rPr lang="zh-CN" altLang="en-US" sz="1600" dirty="0"/>
              <a:t>度从原来的</a:t>
            </a:r>
            <a:r>
              <a:rPr lang="en-US" altLang="zh-CN" sz="1600" dirty="0"/>
              <a:t>O(</a:t>
            </a:r>
            <a:r>
              <a:rPr lang="en-US" altLang="zh-CN" sz="1600" dirty="0" err="1"/>
              <a:t>Hd</a:t>
            </a:r>
            <a:r>
              <a:rPr lang="en-US" altLang="zh-CN" sz="1600" dirty="0"/>
              <a:t>||x</a:t>
            </a:r>
            <a:r>
              <a:rPr lang="en-US" altLang="zh-CN" sz="1600" dirty="0" smtClean="0"/>
              <a:t>||</a:t>
            </a:r>
            <a:r>
              <a:rPr lang="en-US" altLang="zh-CN" sz="1050" dirty="0">
                <a:solidFill>
                  <a:prstClr val="black"/>
                </a:solidFill>
              </a:rPr>
              <a:t> 0 </a:t>
            </a:r>
            <a:r>
              <a:rPr lang="en-US" altLang="zh-CN" sz="1600" dirty="0" err="1" smtClean="0"/>
              <a:t>logn</a:t>
            </a:r>
            <a:r>
              <a:rPr lang="en-US" altLang="zh-CN" sz="1600" dirty="0" smtClean="0"/>
              <a:t>) </a:t>
            </a:r>
            <a:r>
              <a:rPr lang="zh-CN" altLang="en-US" sz="1600" dirty="0" smtClean="0"/>
              <a:t>降</a:t>
            </a:r>
            <a:r>
              <a:rPr lang="zh-CN" altLang="en-US" sz="1600" dirty="0"/>
              <a:t>为</a:t>
            </a:r>
            <a:r>
              <a:rPr lang="en-US" altLang="zh-CN" sz="1600" dirty="0"/>
              <a:t>O(</a:t>
            </a:r>
            <a:r>
              <a:rPr lang="en-US" altLang="zh-CN" sz="1600" dirty="0" err="1"/>
              <a:t>Hd</a:t>
            </a:r>
            <a:r>
              <a:rPr lang="en-US" altLang="zh-CN" sz="1600" dirty="0"/>
              <a:t>||x</a:t>
            </a:r>
            <a:r>
              <a:rPr lang="en-US" altLang="zh-CN" sz="1600" dirty="0" smtClean="0"/>
              <a:t>||</a:t>
            </a:r>
            <a:r>
              <a:rPr lang="en-US" altLang="zh-CN" sz="1050" dirty="0">
                <a:solidFill>
                  <a:prstClr val="black"/>
                </a:solidFill>
              </a:rPr>
              <a:t> 0 </a:t>
            </a:r>
            <a:r>
              <a:rPr lang="en-US" altLang="zh-CN" sz="1600" dirty="0" smtClean="0"/>
              <a:t>+||</a:t>
            </a:r>
            <a:r>
              <a:rPr lang="en-US" altLang="zh-CN" sz="1600" dirty="0"/>
              <a:t>x</a:t>
            </a:r>
            <a:r>
              <a:rPr lang="en-US" altLang="zh-CN" sz="1600" dirty="0" smtClean="0"/>
              <a:t>||</a:t>
            </a:r>
            <a:r>
              <a:rPr lang="en-US" altLang="zh-CN" sz="1050" dirty="0">
                <a:solidFill>
                  <a:prstClr val="black"/>
                </a:solidFill>
              </a:rPr>
              <a:t> 0 </a:t>
            </a:r>
            <a:r>
              <a:rPr lang="en-US" altLang="zh-CN" sz="1600" dirty="0" err="1" smtClean="0"/>
              <a:t>logn</a:t>
            </a:r>
            <a:r>
              <a:rPr lang="en-US" altLang="zh-CN" sz="1600" dirty="0" smtClean="0"/>
              <a:t>)</a:t>
            </a:r>
            <a:r>
              <a:rPr lang="zh-CN" altLang="en-US" sz="1600" dirty="0" smtClean="0"/>
              <a:t>，</a:t>
            </a:r>
            <a:r>
              <a:rPr lang="zh-CN" altLang="en-US" sz="1600" dirty="0"/>
              <a:t>其中</a:t>
            </a:r>
            <a:r>
              <a:rPr lang="en-US" altLang="zh-CN" sz="1600" dirty="0"/>
              <a:t>||x</a:t>
            </a:r>
            <a:r>
              <a:rPr lang="en-US" altLang="zh-CN" sz="1600" dirty="0" smtClean="0"/>
              <a:t>||</a:t>
            </a:r>
            <a:r>
              <a:rPr lang="en-US" altLang="zh-CN" sz="1050" dirty="0"/>
              <a:t>0</a:t>
            </a:r>
            <a:r>
              <a:rPr lang="zh-CN" altLang="en-US" sz="1600" dirty="0" smtClean="0"/>
              <a:t>为</a:t>
            </a:r>
            <a:r>
              <a:rPr lang="zh-CN" altLang="en-US" sz="1600" dirty="0"/>
              <a:t>训练集中非缺失值的个数</a:t>
            </a:r>
            <a:r>
              <a:rPr lang="zh-CN" altLang="en-US" sz="1600" dirty="0" smtClean="0"/>
              <a:t>。</a:t>
            </a:r>
            <a:endParaRPr lang="zh-CN" altLang="en-US" sz="1600" dirty="0"/>
          </a:p>
          <a:p>
            <a:pPr lvl="1"/>
            <a:r>
              <a:rPr lang="en-US" altLang="zh-CN" sz="1600" dirty="0" smtClean="0"/>
              <a:t>3</a:t>
            </a:r>
            <a:r>
              <a:rPr lang="zh-CN" altLang="en-US" sz="1600" dirty="0" smtClean="0"/>
              <a:t>、在</a:t>
            </a:r>
            <a:r>
              <a:rPr lang="zh-CN" altLang="en-US" sz="1600" dirty="0"/>
              <a:t>近似算法中，使用多个</a:t>
            </a:r>
            <a:r>
              <a:rPr lang="en-US" altLang="zh-CN" sz="1600" dirty="0"/>
              <a:t>Block</a:t>
            </a:r>
            <a:r>
              <a:rPr lang="zh-CN" altLang="en-US" sz="1600" dirty="0"/>
              <a:t>，每个</a:t>
            </a:r>
            <a:r>
              <a:rPr lang="en-US" altLang="zh-CN" sz="1600" dirty="0"/>
              <a:t>Block</a:t>
            </a:r>
            <a:r>
              <a:rPr lang="zh-CN" altLang="en-US" sz="1600" dirty="0"/>
              <a:t>对应原来数据的子集。不同的</a:t>
            </a:r>
            <a:r>
              <a:rPr lang="en-US" altLang="zh-CN" sz="1600" dirty="0"/>
              <a:t>Block</a:t>
            </a:r>
            <a:r>
              <a:rPr lang="zh-CN" altLang="en-US" sz="1600" dirty="0"/>
              <a:t>可以在不同的机器上计算。该方法对</a:t>
            </a:r>
            <a:r>
              <a:rPr lang="en-US" altLang="zh-CN" sz="1600" dirty="0"/>
              <a:t>Local</a:t>
            </a:r>
            <a:r>
              <a:rPr lang="zh-CN" altLang="en-US" sz="1600" dirty="0"/>
              <a:t>策略尤其有效，因为</a:t>
            </a:r>
            <a:r>
              <a:rPr lang="en-US" altLang="zh-CN" sz="1600" dirty="0"/>
              <a:t>Local</a:t>
            </a:r>
            <a:r>
              <a:rPr lang="zh-CN" altLang="en-US" sz="1600" dirty="0"/>
              <a:t>策略每次分支都重新生成候选切分点。</a:t>
            </a:r>
          </a:p>
          <a:p>
            <a:pPr lvl="1"/>
            <a:r>
              <a:rPr lang="en-US" altLang="zh-CN" sz="1600" dirty="0" smtClean="0"/>
              <a:t>4</a:t>
            </a:r>
            <a:r>
              <a:rPr lang="zh-CN" altLang="en-US" sz="1600" dirty="0" smtClean="0"/>
              <a:t>、数据</a:t>
            </a:r>
            <a:r>
              <a:rPr lang="zh-CN" altLang="en-US" sz="1600" dirty="0"/>
              <a:t>按列存储，可以同时访问所有的列，很容易实现并行的寻找分裂点算法。此外也可以方便实现之后要讲的</a:t>
            </a:r>
            <a:r>
              <a:rPr lang="en-US" altLang="zh-CN" sz="1600" dirty="0" err="1"/>
              <a:t>out-of</a:t>
            </a:r>
            <a:r>
              <a:rPr lang="en-US" altLang="zh-CN" sz="1600" dirty="0"/>
              <a:t> score</a:t>
            </a:r>
            <a:r>
              <a:rPr lang="zh-CN" altLang="en-US" sz="1600" dirty="0"/>
              <a:t>计算。</a:t>
            </a:r>
          </a:p>
          <a:p>
            <a:pPr lvl="1"/>
            <a:r>
              <a:rPr lang="en-US" altLang="zh-CN" sz="1600" dirty="0" smtClean="0"/>
              <a:t>5</a:t>
            </a:r>
            <a:r>
              <a:rPr lang="zh-CN" altLang="en-US" sz="1600" dirty="0" smtClean="0"/>
              <a:t>、缺点</a:t>
            </a:r>
            <a:r>
              <a:rPr lang="zh-CN" altLang="en-US" sz="1600" dirty="0"/>
              <a:t>是空间消耗大了一倍</a:t>
            </a:r>
          </a:p>
        </p:txBody>
      </p:sp>
      <p:pic>
        <p:nvPicPr>
          <p:cNvPr id="17415" name="Picture 7" descr="在这里插入图片描述"/>
          <p:cNvPicPr>
            <a:picLocks noChangeAspect="1" noChangeArrowheads="1"/>
          </p:cNvPicPr>
          <p:nvPr/>
        </p:nvPicPr>
        <p:blipFill rotWithShape="1">
          <a:blip r:embed="rId7">
            <a:extLst>
              <a:ext uri="{28A0092B-C50C-407E-A947-70E740481C1C}">
                <a14:useLocalDpi xmlns:a14="http://schemas.microsoft.com/office/drawing/2010/main" val="0"/>
              </a:ext>
            </a:extLst>
          </a:blip>
          <a:srcRect l="1326" t="2355" r="40724" b="24239"/>
          <a:stretch/>
        </p:blipFill>
        <p:spPr bwMode="auto">
          <a:xfrm>
            <a:off x="7328217" y="2288981"/>
            <a:ext cx="4840049" cy="159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141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XGBoost-</a:t>
            </a:r>
            <a:r>
              <a:rPr lang="zh-CN" altLang="en-US" dirty="0" smtClean="0"/>
              <a:t>系统设计</a:t>
            </a:r>
            <a:endParaRPr lang="zh-CN" altLang="en-US" dirty="0"/>
          </a:p>
        </p:txBody>
      </p:sp>
      <p:sp>
        <p:nvSpPr>
          <p:cNvPr id="3" name="内容占位符 2"/>
          <p:cNvSpPr>
            <a:spLocks noGrp="1"/>
          </p:cNvSpPr>
          <p:nvPr>
            <p:ph idx="1"/>
          </p:nvPr>
        </p:nvSpPr>
        <p:spPr>
          <a:xfrm>
            <a:off x="838200" y="1473771"/>
            <a:ext cx="10515600" cy="3355975"/>
          </a:xfrm>
        </p:spPr>
        <p:txBody>
          <a:bodyPr>
            <a:normAutofit/>
          </a:bodyPr>
          <a:lstStyle/>
          <a:p>
            <a:r>
              <a:rPr lang="zh-CN" altLang="en-US" dirty="0"/>
              <a:t>缓存优化 </a:t>
            </a:r>
            <a:r>
              <a:rPr lang="en-US" altLang="zh-CN" dirty="0"/>
              <a:t>– Cache-aware Access</a:t>
            </a:r>
          </a:p>
          <a:p>
            <a:pPr lvl="1"/>
            <a:r>
              <a:rPr lang="zh-CN" altLang="en-US" dirty="0" smtClean="0"/>
              <a:t>问题</a:t>
            </a:r>
            <a:r>
              <a:rPr lang="en-US" altLang="zh-CN" dirty="0" smtClean="0"/>
              <a:t>:</a:t>
            </a:r>
          </a:p>
          <a:p>
            <a:pPr marL="457200" lvl="1" indent="0">
              <a:buNone/>
            </a:pPr>
            <a:r>
              <a:rPr lang="zh-CN" altLang="en-US" sz="2000" dirty="0"/>
              <a:t>使用</a:t>
            </a:r>
            <a:r>
              <a:rPr lang="en-US" altLang="zh-CN" sz="2000" dirty="0"/>
              <a:t>Block</a:t>
            </a:r>
            <a:r>
              <a:rPr lang="zh-CN" altLang="en-US" sz="2000" dirty="0"/>
              <a:t>结构的一个缺点是取梯度的时候，是通过索引来获取的，而这些梯度的获取顺序是按照特征的大小顺序的。这将导致非连续的内存访问，可能使得</a:t>
            </a:r>
            <a:r>
              <a:rPr lang="en-US" altLang="zh-CN" sz="2000" dirty="0"/>
              <a:t>CPU cache</a:t>
            </a:r>
            <a:r>
              <a:rPr lang="zh-CN" altLang="en-US" sz="2000" dirty="0"/>
              <a:t>缓存命中率低，从而影响算法效率</a:t>
            </a:r>
            <a:r>
              <a:rPr lang="zh-CN" altLang="en-US" sz="2000" dirty="0" smtClean="0"/>
              <a:t>。</a:t>
            </a:r>
            <a:endParaRPr lang="en-US" altLang="zh-CN" dirty="0"/>
          </a:p>
          <a:p>
            <a:pPr lvl="1"/>
            <a:r>
              <a:rPr lang="zh-CN" altLang="en-US" dirty="0"/>
              <a:t>缓存预取（</a:t>
            </a:r>
            <a:r>
              <a:rPr lang="en-US" altLang="zh-CN" dirty="0"/>
              <a:t>cache-aware prefetching</a:t>
            </a:r>
            <a:r>
              <a:rPr lang="zh-CN" altLang="en-US" dirty="0" smtClean="0"/>
              <a:t>）</a:t>
            </a:r>
            <a:endParaRPr lang="en-US" altLang="zh-CN" dirty="0" smtClean="0"/>
          </a:p>
          <a:p>
            <a:pPr marL="457200" lvl="1" indent="0">
              <a:buNone/>
            </a:pPr>
            <a:r>
              <a:rPr lang="zh-CN" altLang="en-US" dirty="0"/>
              <a:t>对每个线程分配一个连续的</a:t>
            </a:r>
            <a:r>
              <a:rPr lang="en-US" altLang="zh-CN" dirty="0"/>
              <a:t>buffer</a:t>
            </a:r>
            <a:r>
              <a:rPr lang="zh-CN" altLang="en-US" dirty="0"/>
              <a:t>，读取梯度信息并存入</a:t>
            </a:r>
            <a:r>
              <a:rPr lang="en-US" altLang="zh-CN" dirty="0"/>
              <a:t>Buffer</a:t>
            </a:r>
            <a:r>
              <a:rPr lang="zh-CN" altLang="en-US" dirty="0"/>
              <a:t>中（这样就实现了非连续到连续的转化），然后再统计梯度信息</a:t>
            </a:r>
            <a:r>
              <a:rPr lang="zh-CN" altLang="en-US" dirty="0" smtClean="0"/>
              <a:t>。</a:t>
            </a:r>
            <a:endParaRPr lang="en-US" altLang="zh-CN" dirty="0" smtClean="0"/>
          </a:p>
        </p:txBody>
      </p:sp>
      <p:pic>
        <p:nvPicPr>
          <p:cNvPr id="19458" name="Picture 2" descr="CSDN图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993" y="82310"/>
            <a:ext cx="4896465" cy="222257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SDN图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2" y="4450356"/>
            <a:ext cx="8070711" cy="176142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hrwhisper.me/wp-content/uploads/2018/07/XGBoost-cache-aware-access-approximate-algorith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754" y="4343675"/>
            <a:ext cx="4032428" cy="197478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802171" y="6343020"/>
            <a:ext cx="2515092" cy="369332"/>
          </a:xfrm>
          <a:prstGeom prst="rect">
            <a:avLst/>
          </a:prstGeom>
          <a:ln w="28575"/>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dirty="0"/>
              <a:t>对大规模数据效果</a:t>
            </a:r>
            <a:r>
              <a:rPr lang="zh-CN" altLang="en-US" dirty="0" smtClean="0"/>
              <a:t>明显</a:t>
            </a:r>
            <a:endParaRPr lang="en-US" altLang="zh-CN" dirty="0"/>
          </a:p>
        </p:txBody>
      </p:sp>
      <p:sp>
        <p:nvSpPr>
          <p:cNvPr id="7" name="矩形 6"/>
          <p:cNvSpPr/>
          <p:nvPr/>
        </p:nvSpPr>
        <p:spPr>
          <a:xfrm>
            <a:off x="8144478" y="6343020"/>
            <a:ext cx="3768980" cy="369332"/>
          </a:xfrm>
          <a:prstGeom prst="rect">
            <a:avLst/>
          </a:prstGeom>
          <a:ln w="28575"/>
        </p:spPr>
        <p:style>
          <a:lnRef idx="2">
            <a:schemeClr val="accent5"/>
          </a:lnRef>
          <a:fillRef idx="1">
            <a:schemeClr val="lt1"/>
          </a:fillRef>
          <a:effectRef idx="0">
            <a:schemeClr val="accent5"/>
          </a:effectRef>
          <a:fontRef idx="minor">
            <a:schemeClr val="dk1"/>
          </a:fontRef>
        </p:style>
        <p:txBody>
          <a:bodyPr wrap="none">
            <a:spAutoFit/>
          </a:bodyPr>
          <a:lstStyle/>
          <a:p>
            <a:r>
              <a:rPr lang="en-US" altLang="zh-CN" dirty="0"/>
              <a:t>Block</a:t>
            </a:r>
            <a:r>
              <a:rPr lang="zh-CN" altLang="en-US" dirty="0"/>
              <a:t>合理设置后，一般</a:t>
            </a:r>
            <a:r>
              <a:rPr lang="en-US" altLang="zh-CN" dirty="0"/>
              <a:t>2^16</a:t>
            </a:r>
            <a:r>
              <a:rPr lang="zh-CN" altLang="en-US" dirty="0"/>
              <a:t>效果好</a:t>
            </a:r>
          </a:p>
        </p:txBody>
      </p:sp>
    </p:spTree>
    <p:extLst>
      <p:ext uri="{BB962C8B-B14F-4D97-AF65-F5344CB8AC3E}">
        <p14:creationId xmlns:p14="http://schemas.microsoft.com/office/powerpoint/2010/main" val="44796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XGBoost-</a:t>
            </a:r>
            <a:r>
              <a:rPr lang="zh-CN" altLang="en-US" dirty="0" smtClean="0"/>
              <a:t>系统设计</a:t>
            </a:r>
            <a:endParaRPr lang="zh-CN" altLang="en-US" dirty="0"/>
          </a:p>
        </p:txBody>
      </p:sp>
      <p:sp>
        <p:nvSpPr>
          <p:cNvPr id="3" name="内容占位符 2"/>
          <p:cNvSpPr>
            <a:spLocks noGrp="1"/>
          </p:cNvSpPr>
          <p:nvPr>
            <p:ph idx="1"/>
          </p:nvPr>
        </p:nvSpPr>
        <p:spPr/>
        <p:txBody>
          <a:bodyPr>
            <a:normAutofit/>
          </a:bodyPr>
          <a:lstStyle/>
          <a:p>
            <a:r>
              <a:rPr lang="en-US" altLang="zh-CN" dirty="0"/>
              <a:t>Blocks for Out-of-core Computation</a:t>
            </a:r>
          </a:p>
          <a:p>
            <a:pPr lvl="1"/>
            <a:r>
              <a:rPr lang="zh-CN" altLang="en-US" dirty="0"/>
              <a:t>将数据划分为多个</a:t>
            </a:r>
            <a:r>
              <a:rPr lang="en-US" altLang="zh-CN" dirty="0"/>
              <a:t>Block</a:t>
            </a:r>
            <a:r>
              <a:rPr lang="zh-CN" altLang="en-US" b="1" dirty="0"/>
              <a:t>并存放在磁盘上</a:t>
            </a:r>
            <a:r>
              <a:rPr lang="zh-CN" altLang="en-US" dirty="0"/>
              <a:t>。计算的时候，使用独立的线程预先将</a:t>
            </a:r>
            <a:r>
              <a:rPr lang="en-US" altLang="zh-CN" dirty="0"/>
              <a:t>Block</a:t>
            </a:r>
            <a:r>
              <a:rPr lang="zh-CN" altLang="en-US" dirty="0"/>
              <a:t>放入主内存，因此可以在计算的同时读取磁盘。但是由于磁盘</a:t>
            </a:r>
            <a:r>
              <a:rPr lang="en-US" altLang="zh-CN" dirty="0"/>
              <a:t>IO</a:t>
            </a:r>
            <a:r>
              <a:rPr lang="zh-CN" altLang="en-US" dirty="0"/>
              <a:t>速度太慢，通常更不上计算的速度</a:t>
            </a:r>
            <a:r>
              <a:rPr lang="zh-CN" altLang="en-US" dirty="0" smtClean="0"/>
              <a:t>。</a:t>
            </a:r>
            <a:endParaRPr lang="en-US" altLang="zh-CN" dirty="0" smtClean="0"/>
          </a:p>
          <a:p>
            <a:pPr lvl="1"/>
            <a:r>
              <a:rPr lang="zh-CN" altLang="en-US" dirty="0" smtClean="0"/>
              <a:t>因此</a:t>
            </a:r>
            <a:r>
              <a:rPr lang="zh-CN" altLang="en-US" dirty="0"/>
              <a:t>，需要提升磁盘</a:t>
            </a:r>
            <a:r>
              <a:rPr lang="en-US" altLang="zh-CN" dirty="0"/>
              <a:t>IO</a:t>
            </a:r>
            <a:r>
              <a:rPr lang="zh-CN" altLang="en-US" dirty="0"/>
              <a:t>的销量。</a:t>
            </a:r>
            <a:r>
              <a:rPr lang="en-US" altLang="zh-CN" dirty="0"/>
              <a:t>Xgboost</a:t>
            </a:r>
            <a:r>
              <a:rPr lang="zh-CN" altLang="en-US" dirty="0"/>
              <a:t>采用了</a:t>
            </a:r>
            <a:r>
              <a:rPr lang="en-US" altLang="zh-CN" dirty="0"/>
              <a:t>2</a:t>
            </a:r>
            <a:r>
              <a:rPr lang="zh-CN" altLang="en-US" dirty="0"/>
              <a:t>个策略</a:t>
            </a:r>
            <a:r>
              <a:rPr lang="zh-CN" altLang="en-US" dirty="0" smtClean="0"/>
              <a:t>：</a:t>
            </a:r>
            <a:endParaRPr lang="en-US" altLang="zh-CN" dirty="0" smtClean="0"/>
          </a:p>
          <a:p>
            <a:pPr lvl="1">
              <a:buFont typeface="Wingdings" panose="05000000000000000000" pitchFamily="2" charset="2"/>
              <a:buChar char="Ø"/>
            </a:pPr>
            <a:r>
              <a:rPr lang="en-US" altLang="zh-CN" sz="1800" dirty="0" smtClean="0"/>
              <a:t>Block</a:t>
            </a:r>
            <a:r>
              <a:rPr lang="zh-CN" altLang="en-US" sz="1800" dirty="0"/>
              <a:t>压缩（</a:t>
            </a:r>
            <a:r>
              <a:rPr lang="en-US" altLang="zh-CN" sz="1800" dirty="0"/>
              <a:t>Block Compression</a:t>
            </a:r>
            <a:r>
              <a:rPr lang="zh-CN" altLang="en-US" sz="1800" dirty="0"/>
              <a:t>）：将</a:t>
            </a:r>
            <a:r>
              <a:rPr lang="en-US" altLang="zh-CN" sz="1800" dirty="0"/>
              <a:t>Block</a:t>
            </a:r>
            <a:r>
              <a:rPr lang="zh-CN" altLang="en-US" sz="1800" dirty="0"/>
              <a:t>按列压缩（</a:t>
            </a:r>
            <a:r>
              <a:rPr lang="en-US" altLang="zh-CN" sz="1800" dirty="0"/>
              <a:t>LZ4</a:t>
            </a:r>
            <a:r>
              <a:rPr lang="zh-CN" altLang="en-US" sz="1800" dirty="0"/>
              <a:t>压缩算法？），读取的时候用另外的线程解压。对于行索引，只保存第一个索引值，然后只保存该数据与第一个索引值之差</a:t>
            </a:r>
            <a:r>
              <a:rPr lang="en-US" altLang="zh-CN" sz="1800" dirty="0"/>
              <a:t>(offset)</a:t>
            </a:r>
            <a:r>
              <a:rPr lang="zh-CN" altLang="en-US" sz="1800" dirty="0"/>
              <a:t>，一共用</a:t>
            </a:r>
            <a:r>
              <a:rPr lang="en-US" altLang="zh-CN" sz="1800" dirty="0"/>
              <a:t>16</a:t>
            </a:r>
            <a:r>
              <a:rPr lang="zh-CN" altLang="en-US" sz="1800" dirty="0"/>
              <a:t>个</a:t>
            </a:r>
            <a:r>
              <a:rPr lang="en-US" altLang="zh-CN" sz="1800" dirty="0"/>
              <a:t>bits</a:t>
            </a:r>
            <a:r>
              <a:rPr lang="zh-CN" altLang="en-US" sz="1800" dirty="0"/>
              <a:t>来保存</a:t>
            </a:r>
            <a:r>
              <a:rPr lang="en-US" altLang="zh-CN" sz="1800" dirty="0"/>
              <a:t>offset</a:t>
            </a:r>
            <a:r>
              <a:rPr lang="zh-CN" altLang="en-US" sz="1800" dirty="0"/>
              <a:t>，因此，一个</a:t>
            </a:r>
            <a:r>
              <a:rPr lang="en-US" altLang="zh-CN" sz="1800" dirty="0"/>
              <a:t>block</a:t>
            </a:r>
            <a:r>
              <a:rPr lang="zh-CN" altLang="en-US" sz="1800" dirty="0"/>
              <a:t>一般有</a:t>
            </a:r>
            <a:r>
              <a:rPr lang="en-US" altLang="zh-CN" sz="1800" dirty="0"/>
              <a:t>2</a:t>
            </a:r>
            <a:r>
              <a:rPr lang="zh-CN" altLang="en-US" sz="1800" dirty="0"/>
              <a:t>的</a:t>
            </a:r>
            <a:r>
              <a:rPr lang="en-US" altLang="zh-CN" sz="1800" dirty="0"/>
              <a:t>16</a:t>
            </a:r>
            <a:r>
              <a:rPr lang="zh-CN" altLang="en-US" sz="1800" dirty="0"/>
              <a:t>次方个样本</a:t>
            </a:r>
            <a:r>
              <a:rPr lang="zh-CN" altLang="en-US" sz="1800" dirty="0" smtClean="0"/>
              <a:t>。</a:t>
            </a:r>
            <a:endParaRPr lang="en-US" altLang="zh-CN" sz="1800" dirty="0" smtClean="0"/>
          </a:p>
          <a:p>
            <a:pPr lvl="1">
              <a:buFont typeface="Wingdings" panose="05000000000000000000" pitchFamily="2" charset="2"/>
              <a:buChar char="Ø"/>
            </a:pPr>
            <a:r>
              <a:rPr lang="en-US" altLang="zh-CN" sz="1800" dirty="0" smtClean="0"/>
              <a:t>Block</a:t>
            </a:r>
            <a:r>
              <a:rPr lang="zh-CN" altLang="en-US" sz="1800" dirty="0"/>
              <a:t>拆分（</a:t>
            </a:r>
            <a:r>
              <a:rPr lang="en-US" altLang="zh-CN" sz="1800" dirty="0"/>
              <a:t>Block </a:t>
            </a:r>
            <a:r>
              <a:rPr lang="en-US" altLang="zh-CN" sz="1800" dirty="0" err="1"/>
              <a:t>Sharding</a:t>
            </a:r>
            <a:r>
              <a:rPr lang="zh-CN" altLang="en-US" sz="1800" dirty="0"/>
              <a:t>）：将数据划分到不同磁盘上，为每个磁盘分配一个预取（</a:t>
            </a:r>
            <a:r>
              <a:rPr lang="en-US" altLang="zh-CN" sz="1800" dirty="0"/>
              <a:t>pre-fetcher</a:t>
            </a:r>
            <a:r>
              <a:rPr lang="zh-CN" altLang="en-US" sz="1800" dirty="0"/>
              <a:t>）线程，并将数据提取到内存缓冲区中。然后，训练线程交替地从每个缓冲区读取数据。这有助于在多个磁盘可用时增加磁盘读取的吞吐量</a:t>
            </a:r>
            <a:r>
              <a:rPr lang="zh-CN" altLang="en-US" sz="1800" dirty="0" smtClean="0"/>
              <a:t>。</a:t>
            </a:r>
            <a:endParaRPr lang="zh-CN" altLang="en-US" sz="1800" dirty="0"/>
          </a:p>
        </p:txBody>
      </p:sp>
    </p:spTree>
    <p:extLst>
      <p:ext uri="{BB962C8B-B14F-4D97-AF65-F5344CB8AC3E}">
        <p14:creationId xmlns:p14="http://schemas.microsoft.com/office/powerpoint/2010/main" val="82273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问题定义</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监督学习：使用训练数据</a:t>
                </a:r>
                <a:r>
                  <a:rPr lang="en-US" altLang="zh-CN" dirty="0" smtClean="0"/>
                  <a:t>xi</a:t>
                </a:r>
                <a:r>
                  <a:rPr lang="zh-CN" altLang="en-US" dirty="0" smtClean="0"/>
                  <a:t>来预测目标</a:t>
                </a:r>
                <a:r>
                  <a:rPr lang="en-US" altLang="zh-CN" dirty="0" err="1" smtClean="0"/>
                  <a:t>yi</a:t>
                </a:r>
                <a:endParaRPr lang="en-US" altLang="zh-CN" dirty="0" smtClean="0"/>
              </a:p>
              <a:p>
                <a:r>
                  <a:rPr lang="zh-CN" altLang="en-US" dirty="0" smtClean="0"/>
                  <a:t>模型：</a:t>
                </a:r>
                <a:r>
                  <a:rPr lang="zh-CN" altLang="en-US" dirty="0"/>
                  <a:t>如</a:t>
                </a:r>
                <a:r>
                  <a:rPr lang="zh-CN" altLang="en-US" dirty="0" smtClean="0"/>
                  <a:t>线性模型：</a:t>
                </a:r>
                <a14:m>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m:rPr>
                                <m:sty m:val="p"/>
                              </m:rPr>
                              <a:rPr lang="en-US" altLang="zh-CN" sz="2400" i="1">
                                <a:latin typeface="Cambria Math" panose="02040503050406030204" pitchFamily="18" charset="0"/>
                              </a:rPr>
                              <m:t>y</m:t>
                            </m:r>
                          </m:e>
                        </m:acc>
                      </m:e>
                      <m:sub>
                        <m:r>
                          <m:rPr>
                            <m:sty m:val="p"/>
                          </m:rPr>
                          <a:rPr lang="en-US" altLang="zh-CN" sz="2400" i="1">
                            <a:latin typeface="Cambria Math" panose="02040503050406030204" pitchFamily="18" charset="0"/>
                          </a:rPr>
                          <m:t>i</m:t>
                        </m:r>
                        <m:r>
                          <a:rPr lang="en-US" altLang="zh-CN" sz="2400" b="0" i="1" smtClean="0">
                            <a:latin typeface="Cambria Math" panose="02040503050406030204" pitchFamily="18" charset="0"/>
                          </a:rPr>
                          <m:t> </m:t>
                        </m:r>
                      </m:sub>
                    </m:sSub>
                    <m:r>
                      <a:rPr lang="en-US" altLang="zh-CN" sz="2400" i="1">
                        <a:latin typeface="Cambria Math" panose="02040503050406030204" pitchFamily="18" charset="0"/>
                      </a:rPr>
                      <m:t>=</m:t>
                    </m:r>
                    <m:nary>
                      <m:naryPr>
                        <m:chr m:val="∑"/>
                        <m:limLoc m:val="subSup"/>
                        <m:supHide m:val="on"/>
                        <m:ctrlPr>
                          <a:rPr lang="en-US" altLang="zh-CN" sz="2400" i="1" smtClean="0">
                            <a:latin typeface="Cambria Math" panose="02040503050406030204" pitchFamily="18" charset="0"/>
                          </a:rPr>
                        </m:ctrlPr>
                      </m:naryPr>
                      <m:sub>
                        <m:r>
                          <m:rPr>
                            <m:sty m:val="p"/>
                            <m:brk m:alnAt="9"/>
                          </m:rPr>
                          <a:rPr lang="en-US" altLang="zh-CN" sz="2400" i="1">
                            <a:latin typeface="Cambria Math" panose="02040503050406030204" pitchFamily="18" charset="0"/>
                          </a:rPr>
                          <m:t>j</m:t>
                        </m:r>
                      </m:sub>
                      <m:sup/>
                      <m:e>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w</m:t>
                            </m:r>
                          </m:e>
                          <m:sub>
                            <m:r>
                              <a:rPr lang="en-US" altLang="zh-CN" sz="2400" b="0" i="1" smtClean="0">
                                <a:latin typeface="Cambria Math" panose="02040503050406030204" pitchFamily="18" charset="0"/>
                              </a:rPr>
                              <m:t>𝑗</m:t>
                            </m:r>
                          </m:sub>
                        </m:sSub>
                      </m:e>
                    </m:nary>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𝑖𝑗</m:t>
                        </m:r>
                      </m:sub>
                    </m:sSub>
                    <m:r>
                      <a:rPr lang="en-US" altLang="zh-CN" sz="2400" b="0" i="1" smtClean="0">
                        <a:latin typeface="Cambria Math" panose="02040503050406030204" pitchFamily="18" charset="0"/>
                      </a:rPr>
                      <m:t> </m:t>
                    </m:r>
                  </m:oMath>
                </a14:m>
                <a:endParaRPr lang="en-US" altLang="zh-CN" b="0" dirty="0" smtClean="0"/>
              </a:p>
              <a:p>
                <a:r>
                  <a:rPr lang="zh-CN" altLang="en-US" dirty="0" smtClean="0"/>
                  <a:t>参数：</a:t>
                </a:r>
                <a:endParaRPr lang="en-US" altLang="zh-CN" dirty="0" smtClean="0"/>
              </a:p>
              <a:p>
                <a:r>
                  <a:rPr lang="zh-CN" altLang="en-US" dirty="0" smtClean="0"/>
                  <a:t>目标函数：</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805" y="2830451"/>
            <a:ext cx="2333951" cy="438211"/>
          </a:xfrm>
          <a:prstGeom prst="rect">
            <a:avLst/>
          </a:prstGeom>
        </p:spPr>
      </p:pic>
      <p:sp>
        <p:nvSpPr>
          <p:cNvPr id="7" name="矩形 6"/>
          <p:cNvSpPr/>
          <p:nvPr/>
        </p:nvSpPr>
        <p:spPr>
          <a:xfrm>
            <a:off x="3158356" y="3403599"/>
            <a:ext cx="2492990" cy="369332"/>
          </a:xfrm>
          <a:prstGeom prst="rect">
            <a:avLst/>
          </a:prstGeom>
        </p:spPr>
        <p:txBody>
          <a:bodyPr wrap="none">
            <a:spAutoFit/>
          </a:bodyPr>
          <a:lstStyle/>
          <a:p>
            <a:r>
              <a:rPr lang="en-US" altLang="zh-CN" i="1" dirty="0" err="1" smtClean="0">
                <a:solidFill>
                  <a:srgbClr val="4D4D4D"/>
                </a:solidFill>
                <a:latin typeface="KaTeX_Main"/>
              </a:rPr>
              <a:t>Obj</a:t>
            </a:r>
            <a:r>
              <a:rPr lang="en-US" altLang="zh-CN" dirty="0" smtClean="0">
                <a:solidFill>
                  <a:srgbClr val="4D4D4D"/>
                </a:solidFill>
                <a:latin typeface="KaTeX_Main"/>
              </a:rPr>
              <a:t>(</a:t>
            </a:r>
            <a:r>
              <a:rPr lang="el-GR" altLang="zh-CN" dirty="0">
                <a:solidFill>
                  <a:srgbClr val="4D4D4D"/>
                </a:solidFill>
                <a:latin typeface="KaTeX_Main"/>
              </a:rPr>
              <a:t>Θ)=</a:t>
            </a:r>
            <a:r>
              <a:rPr lang="en-US" altLang="zh-CN" i="1" dirty="0">
                <a:solidFill>
                  <a:srgbClr val="4D4D4D"/>
                </a:solidFill>
                <a:latin typeface="KaTeX_Main"/>
              </a:rPr>
              <a:t>L</a:t>
            </a:r>
            <a:r>
              <a:rPr lang="en-US" altLang="zh-CN" dirty="0">
                <a:solidFill>
                  <a:srgbClr val="4D4D4D"/>
                </a:solidFill>
                <a:latin typeface="KaTeX_Main"/>
              </a:rPr>
              <a:t>(</a:t>
            </a:r>
            <a:r>
              <a:rPr lang="el-GR" altLang="zh-CN" dirty="0">
                <a:solidFill>
                  <a:srgbClr val="4D4D4D"/>
                </a:solidFill>
                <a:latin typeface="KaTeX_Main"/>
              </a:rPr>
              <a:t>Θ)+Ω(Θ)</a:t>
            </a:r>
            <a:endParaRPr lang="zh-CN" altLang="en-US" dirty="0"/>
          </a:p>
        </p:txBody>
      </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90360"/>
            <a:ext cx="9250066" cy="2543530"/>
          </a:xfrm>
          <a:prstGeom prst="rect">
            <a:avLst/>
          </a:prstGeom>
        </p:spPr>
      </p:pic>
    </p:spTree>
    <p:extLst>
      <p:ext uri="{BB962C8B-B14F-4D97-AF65-F5344CB8AC3E}">
        <p14:creationId xmlns:p14="http://schemas.microsoft.com/office/powerpoint/2010/main" val="2961859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Q&amp;A</a:t>
            </a:r>
            <a:endParaRPr lang="zh-CN" altLang="en-US" dirty="0"/>
          </a:p>
        </p:txBody>
      </p:sp>
      <p:sp>
        <p:nvSpPr>
          <p:cNvPr id="3" name="内容占位符 2"/>
          <p:cNvSpPr>
            <a:spLocks noGrp="1"/>
          </p:cNvSpPr>
          <p:nvPr>
            <p:ph idx="1"/>
          </p:nvPr>
        </p:nvSpPr>
        <p:spPr/>
        <p:txBody>
          <a:bodyPr/>
          <a:lstStyle/>
          <a:p>
            <a:r>
              <a:rPr lang="en-US" altLang="zh-CN" dirty="0"/>
              <a:t>XGBoost</a:t>
            </a:r>
            <a:r>
              <a:rPr lang="zh-CN" altLang="en-US" dirty="0"/>
              <a:t>为什么快</a:t>
            </a:r>
          </a:p>
          <a:p>
            <a:pPr lvl="1"/>
            <a:r>
              <a:rPr lang="zh-CN" altLang="en-US" dirty="0"/>
              <a:t>当数据集大的时候使用近似算法</a:t>
            </a:r>
          </a:p>
          <a:p>
            <a:pPr lvl="1"/>
            <a:r>
              <a:rPr lang="en-US" altLang="zh-CN" dirty="0"/>
              <a:t>Block</a:t>
            </a:r>
            <a:r>
              <a:rPr lang="zh-CN" altLang="en-US" dirty="0"/>
              <a:t>与并行</a:t>
            </a:r>
          </a:p>
          <a:p>
            <a:pPr lvl="1"/>
            <a:r>
              <a:rPr lang="en-US" altLang="zh-CN" dirty="0"/>
              <a:t>CPU cache </a:t>
            </a:r>
            <a:r>
              <a:rPr lang="zh-CN" altLang="en-US" dirty="0"/>
              <a:t>命中优化</a:t>
            </a:r>
          </a:p>
          <a:p>
            <a:pPr lvl="1"/>
            <a:r>
              <a:rPr lang="en-US" altLang="zh-CN" dirty="0"/>
              <a:t>Block</a:t>
            </a:r>
            <a:r>
              <a:rPr lang="zh-CN" altLang="en-US" dirty="0"/>
              <a:t>预取、</a:t>
            </a:r>
            <a:r>
              <a:rPr lang="en-US" altLang="zh-CN" dirty="0"/>
              <a:t>Block</a:t>
            </a:r>
            <a:r>
              <a:rPr lang="zh-CN" altLang="en-US" dirty="0"/>
              <a:t>压缩、</a:t>
            </a:r>
            <a:r>
              <a:rPr lang="en-US" altLang="zh-CN" dirty="0"/>
              <a:t>Block </a:t>
            </a:r>
            <a:r>
              <a:rPr lang="en-US" altLang="zh-CN" dirty="0" err="1"/>
              <a:t>Sharding</a:t>
            </a:r>
            <a:r>
              <a:rPr lang="zh-CN" altLang="en-US" dirty="0" smtClean="0"/>
              <a:t>等</a:t>
            </a:r>
            <a:endParaRPr lang="en-US" altLang="zh-CN" dirty="0" smtClean="0"/>
          </a:p>
        </p:txBody>
      </p:sp>
    </p:spTree>
    <p:extLst>
      <p:ext uri="{BB962C8B-B14F-4D97-AF65-F5344CB8AC3E}">
        <p14:creationId xmlns:p14="http://schemas.microsoft.com/office/powerpoint/2010/main" val="1591631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Q&amp;A</a:t>
            </a:r>
            <a:endParaRPr lang="zh-CN" altLang="en-US" dirty="0"/>
          </a:p>
        </p:txBody>
      </p:sp>
      <p:sp>
        <p:nvSpPr>
          <p:cNvPr id="3" name="内容占位符 2"/>
          <p:cNvSpPr>
            <a:spLocks noGrp="1"/>
          </p:cNvSpPr>
          <p:nvPr>
            <p:ph idx="1"/>
          </p:nvPr>
        </p:nvSpPr>
        <p:spPr>
          <a:xfrm>
            <a:off x="651388" y="1471664"/>
            <a:ext cx="10515600" cy="4919304"/>
          </a:xfrm>
        </p:spPr>
        <p:txBody>
          <a:bodyPr>
            <a:normAutofit fontScale="62500" lnSpcReduction="20000"/>
          </a:bodyPr>
          <a:lstStyle/>
          <a:p>
            <a:r>
              <a:rPr lang="en-US" altLang="zh-CN" dirty="0"/>
              <a:t>XGBoost</a:t>
            </a:r>
            <a:r>
              <a:rPr lang="zh-CN" altLang="en-US" dirty="0"/>
              <a:t>与传统</a:t>
            </a:r>
            <a:r>
              <a:rPr lang="en-US" altLang="zh-CN" dirty="0"/>
              <a:t>GBDT</a:t>
            </a:r>
            <a:r>
              <a:rPr lang="zh-CN" altLang="en-US" dirty="0"/>
              <a:t>的</a:t>
            </a:r>
            <a:r>
              <a:rPr lang="zh-CN" altLang="en-US" dirty="0" smtClean="0"/>
              <a:t>不同</a:t>
            </a:r>
            <a:endParaRPr lang="zh-CN" altLang="en-US" dirty="0"/>
          </a:p>
          <a:p>
            <a:pPr lvl="1">
              <a:lnSpc>
                <a:spcPct val="120000"/>
              </a:lnSpc>
            </a:pPr>
            <a:r>
              <a:rPr lang="zh-CN" altLang="en-US" sz="2300" dirty="0" smtClean="0"/>
              <a:t>优化</a:t>
            </a:r>
            <a:r>
              <a:rPr lang="zh-CN" altLang="en-US" sz="2300" dirty="0"/>
              <a:t>方法：</a:t>
            </a:r>
            <a:r>
              <a:rPr lang="en-US" altLang="zh-CN" sz="2300" dirty="0"/>
              <a:t>GBDT </a:t>
            </a:r>
            <a:r>
              <a:rPr lang="zh-CN" altLang="en-US" sz="2300" dirty="0"/>
              <a:t>利用梯度下降法进行优化，而 </a:t>
            </a:r>
            <a:r>
              <a:rPr lang="en-US" altLang="zh-CN" sz="2300" dirty="0"/>
              <a:t>XGBoost </a:t>
            </a:r>
            <a:r>
              <a:rPr lang="zh-CN" altLang="en-US" sz="2300" dirty="0"/>
              <a:t>利用牛顿法进行优化；前者只计算一阶梯度，而后者同时用到了一阶梯度和二阶梯度，能加快收敛速度。</a:t>
            </a:r>
          </a:p>
          <a:p>
            <a:pPr lvl="1">
              <a:lnSpc>
                <a:spcPct val="120000"/>
              </a:lnSpc>
            </a:pPr>
            <a:r>
              <a:rPr lang="zh-CN" altLang="en-US" sz="2300" dirty="0" smtClean="0"/>
              <a:t>正</a:t>
            </a:r>
            <a:r>
              <a:rPr lang="zh-CN" altLang="en-US" sz="2300" dirty="0"/>
              <a:t>则项：</a:t>
            </a:r>
            <a:r>
              <a:rPr lang="en-US" altLang="zh-CN" sz="2300" dirty="0"/>
              <a:t>GBDT+ </a:t>
            </a:r>
            <a:r>
              <a:rPr lang="zh-CN" altLang="en-US" sz="2300" dirty="0"/>
              <a:t>没有正则项，</a:t>
            </a:r>
            <a:r>
              <a:rPr lang="en-US" altLang="zh-CN" sz="2300" dirty="0"/>
              <a:t>XGBoost </a:t>
            </a:r>
            <a:r>
              <a:rPr lang="zh-CN" altLang="en-US" sz="2300" dirty="0"/>
              <a:t>中加入了正则项来防止过拟合，正则项中包含了树的叶结点个数和每个叶结点的得分值的 </a:t>
            </a:r>
            <a:r>
              <a:rPr lang="en-US" altLang="zh-CN" sz="2300" dirty="0"/>
              <a:t>L2 </a:t>
            </a:r>
            <a:r>
              <a:rPr lang="zh-CN" altLang="en-US" sz="2300" dirty="0"/>
              <a:t>的平方和。正则项降低了模型的</a:t>
            </a:r>
            <a:r>
              <a:rPr lang="en-US" altLang="zh-CN" sz="2300" dirty="0"/>
              <a:t>variance</a:t>
            </a:r>
            <a:r>
              <a:rPr lang="zh-CN" altLang="en-US" sz="2300" dirty="0"/>
              <a:t>，使学习出来的模型更加简单，防止过拟合。</a:t>
            </a:r>
          </a:p>
          <a:p>
            <a:pPr lvl="1">
              <a:lnSpc>
                <a:spcPct val="120000"/>
              </a:lnSpc>
            </a:pPr>
            <a:r>
              <a:rPr lang="en-US" altLang="zh-CN" sz="2300" dirty="0" smtClean="0"/>
              <a:t>XGBoost </a:t>
            </a:r>
            <a:r>
              <a:rPr lang="zh-CN" altLang="en-US" sz="2300" dirty="0"/>
              <a:t>借鉴了随机森林的做法，支持列抽样（即每次的输入特征不是全部特征），防止过拟合，并减少计算量。</a:t>
            </a:r>
          </a:p>
          <a:p>
            <a:pPr lvl="1">
              <a:lnSpc>
                <a:spcPct val="120000"/>
              </a:lnSpc>
            </a:pPr>
            <a:r>
              <a:rPr lang="en-US" altLang="zh-CN" sz="2300" dirty="0" smtClean="0"/>
              <a:t>XGBoost </a:t>
            </a:r>
            <a:r>
              <a:rPr lang="zh-CN" altLang="en-US" sz="2300" dirty="0"/>
              <a:t>支持特征粒度上的并行</a:t>
            </a:r>
            <a:r>
              <a:rPr lang="en-US" altLang="zh-CN" sz="2300" dirty="0"/>
              <a:t>(</a:t>
            </a:r>
            <a:r>
              <a:rPr lang="zh-CN" altLang="en-US" sz="2300" dirty="0"/>
              <a:t>不是树粒度上并行，因为整体还是</a:t>
            </a:r>
            <a:r>
              <a:rPr lang="en-US" altLang="zh-CN" sz="2300" dirty="0"/>
              <a:t>boosting</a:t>
            </a:r>
            <a:r>
              <a:rPr lang="zh-CN" altLang="en-US" sz="2300" dirty="0"/>
              <a:t>算法，需要串行生成树</a:t>
            </a:r>
            <a:r>
              <a:rPr lang="en-US" altLang="zh-CN" sz="2300" dirty="0"/>
              <a:t>)</a:t>
            </a:r>
            <a:r>
              <a:rPr lang="zh-CN" altLang="en-US" sz="2300" dirty="0"/>
              <a:t>，在确定最佳分割点之前，提前对特征进行预排序。</a:t>
            </a:r>
          </a:p>
          <a:p>
            <a:pPr lvl="1">
              <a:lnSpc>
                <a:spcPct val="120000"/>
              </a:lnSpc>
            </a:pPr>
            <a:r>
              <a:rPr lang="en-US" altLang="zh-CN" sz="2300" dirty="0" smtClean="0"/>
              <a:t>GBDT </a:t>
            </a:r>
            <a:r>
              <a:rPr lang="zh-CN" altLang="en-US" sz="2300" dirty="0"/>
              <a:t>以 </a:t>
            </a:r>
            <a:r>
              <a:rPr lang="en-US" altLang="zh-CN" sz="2300" dirty="0"/>
              <a:t>CART </a:t>
            </a:r>
            <a:r>
              <a:rPr lang="zh-CN" altLang="en-US" sz="2300" dirty="0"/>
              <a:t>回归树作为基学习器，</a:t>
            </a:r>
            <a:r>
              <a:rPr lang="en-US" altLang="zh-CN" sz="2300" dirty="0"/>
              <a:t>XGBoost </a:t>
            </a:r>
            <a:r>
              <a:rPr lang="zh-CN" altLang="en-US" sz="2300" dirty="0"/>
              <a:t>不仅如此还支持线性分类器，此时 </a:t>
            </a:r>
            <a:r>
              <a:rPr lang="en-US" altLang="zh-CN" sz="2300" dirty="0"/>
              <a:t>XGBoost </a:t>
            </a:r>
            <a:r>
              <a:rPr lang="zh-CN" altLang="en-US" sz="2300" dirty="0"/>
              <a:t>就相当于带</a:t>
            </a:r>
            <a:r>
              <a:rPr lang="en-US" altLang="zh-CN" sz="2300" dirty="0"/>
              <a:t>L1</a:t>
            </a:r>
            <a:r>
              <a:rPr lang="zh-CN" altLang="en-US" sz="2300" dirty="0"/>
              <a:t>和</a:t>
            </a:r>
            <a:r>
              <a:rPr lang="en-US" altLang="zh-CN" sz="2300" dirty="0"/>
              <a:t>L2</a:t>
            </a:r>
            <a:r>
              <a:rPr lang="zh-CN" altLang="en-US" sz="2300" dirty="0"/>
              <a:t>正则化项的逻辑斯蒂回归（分类问题）或者线性回归（回归问题）</a:t>
            </a:r>
          </a:p>
          <a:p>
            <a:pPr lvl="1">
              <a:lnSpc>
                <a:spcPct val="120000"/>
              </a:lnSpc>
            </a:pPr>
            <a:r>
              <a:rPr lang="en-US" altLang="zh-CN" sz="2300" dirty="0" smtClean="0"/>
              <a:t>XGBoost </a:t>
            </a:r>
            <a:r>
              <a:rPr lang="zh-CN" altLang="en-US" sz="2300" dirty="0"/>
              <a:t>带有 </a:t>
            </a:r>
            <a:r>
              <a:rPr lang="en-US" altLang="zh-CN" sz="2300" dirty="0"/>
              <a:t>Shrinkage </a:t>
            </a:r>
            <a:r>
              <a:rPr lang="zh-CN" altLang="en-US" sz="2300" dirty="0"/>
              <a:t>参数，相当于学习率的作用。每次迭代，增加新的模型，在前面成上一个小于</a:t>
            </a:r>
            <a:r>
              <a:rPr lang="en-US" altLang="zh-CN" sz="2300" dirty="0"/>
              <a:t>1</a:t>
            </a:r>
            <a:r>
              <a:rPr lang="zh-CN" altLang="en-US" sz="2300" dirty="0"/>
              <a:t>的系数，降低优化的速度，每次走一小步逐步逼近最优模型比每次走一大步逼近更加容易避免过拟合现象；</a:t>
            </a:r>
          </a:p>
          <a:p>
            <a:pPr lvl="1">
              <a:lnSpc>
                <a:spcPct val="120000"/>
              </a:lnSpc>
            </a:pPr>
            <a:r>
              <a:rPr lang="zh-CN" altLang="en-US" sz="2300" dirty="0" smtClean="0"/>
              <a:t>忽略</a:t>
            </a:r>
            <a:r>
              <a:rPr lang="zh-CN" altLang="en-US" sz="2300" dirty="0"/>
              <a:t>缺失值</a:t>
            </a:r>
            <a:r>
              <a:rPr lang="en-US" altLang="zh-CN" sz="2300" dirty="0"/>
              <a:t>: XGBoost </a:t>
            </a:r>
            <a:r>
              <a:rPr lang="zh-CN" altLang="en-US" sz="2300" dirty="0"/>
              <a:t>增加了处理缺失值的方案，能够自动学习缺失值的处理策略。不会对该特征为</a:t>
            </a:r>
            <a:r>
              <a:rPr lang="en-US" altLang="zh-CN" sz="2300" dirty="0"/>
              <a:t>missing</a:t>
            </a:r>
            <a:r>
              <a:rPr lang="zh-CN" altLang="en-US" sz="2300" dirty="0"/>
              <a:t>的样本进行遍历统计，只对该列特征值为</a:t>
            </a:r>
            <a:r>
              <a:rPr lang="en-US" altLang="zh-CN" sz="2300" dirty="0"/>
              <a:t>non-missing</a:t>
            </a:r>
            <a:r>
              <a:rPr lang="zh-CN" altLang="en-US" sz="2300" dirty="0"/>
              <a:t>的样本上对应的特征值进行遍历，通过这个工程技巧来减少了为稀疏离散特征寻找</a:t>
            </a:r>
            <a:r>
              <a:rPr lang="en-US" altLang="zh-CN" sz="2300" dirty="0" err="1"/>
              <a:t>splitpoint</a:t>
            </a:r>
            <a:r>
              <a:rPr lang="zh-CN" altLang="en-US" sz="2300" dirty="0"/>
              <a:t>的时间开销。</a:t>
            </a:r>
          </a:p>
          <a:p>
            <a:pPr lvl="1">
              <a:lnSpc>
                <a:spcPct val="120000"/>
              </a:lnSpc>
            </a:pPr>
            <a:r>
              <a:rPr lang="zh-CN" altLang="en-US" sz="2300" dirty="0" smtClean="0"/>
              <a:t>指定</a:t>
            </a:r>
            <a:r>
              <a:rPr lang="zh-CN" altLang="en-US" sz="2300" dirty="0"/>
              <a:t>缺失值的分隔方向：可以为缺失值或者指定的值指定分支的默认方向，为了保证完备性，会分别处理将</a:t>
            </a:r>
            <a:r>
              <a:rPr lang="en-US" altLang="zh-CN" sz="2300" dirty="0"/>
              <a:t>missing</a:t>
            </a:r>
            <a:r>
              <a:rPr lang="zh-CN" altLang="en-US" sz="2300" dirty="0"/>
              <a:t>该特征值的样本分配到左叶子结点和右叶子结点的两种情形，分到那个子节点带来的增益大，默认的方向就是哪个子节点，这能大大提升算法的效率</a:t>
            </a:r>
            <a:r>
              <a:rPr lang="zh-CN" altLang="en-US" dirty="0"/>
              <a:t>。</a:t>
            </a:r>
            <a:endParaRPr lang="en-US" altLang="zh-CN" dirty="0" smtClean="0"/>
          </a:p>
        </p:txBody>
      </p:sp>
    </p:spTree>
    <p:extLst>
      <p:ext uri="{BB962C8B-B14F-4D97-AF65-F5344CB8AC3E}">
        <p14:creationId xmlns:p14="http://schemas.microsoft.com/office/powerpoint/2010/main" val="35345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防</a:t>
            </a:r>
            <a:r>
              <a:rPr lang="zh-CN" altLang="en-US" dirty="0" smtClean="0"/>
              <a:t>过拟合</a:t>
            </a:r>
            <a:endParaRPr lang="zh-CN" altLang="en-US" dirty="0"/>
          </a:p>
        </p:txBody>
      </p:sp>
      <p:sp>
        <p:nvSpPr>
          <p:cNvPr id="3" name="内容占位符 2"/>
          <p:cNvSpPr>
            <a:spLocks noGrp="1"/>
          </p:cNvSpPr>
          <p:nvPr>
            <p:ph idx="1"/>
          </p:nvPr>
        </p:nvSpPr>
        <p:spPr/>
        <p:txBody>
          <a:bodyPr>
            <a:normAutofit fontScale="62500" lnSpcReduction="20000"/>
          </a:bodyPr>
          <a:lstStyle/>
          <a:p>
            <a:r>
              <a:rPr lang="zh-CN" altLang="en-US" dirty="0" smtClean="0"/>
              <a:t>目标函数正则项</a:t>
            </a:r>
            <a:endParaRPr lang="en-US" altLang="zh-CN" dirty="0" smtClean="0"/>
          </a:p>
          <a:p>
            <a:pPr lvl="1"/>
            <a:r>
              <a:rPr lang="zh-CN" altLang="en-US" dirty="0"/>
              <a:t>叶子节点数</a:t>
            </a:r>
            <a:r>
              <a:rPr lang="en-US" altLang="zh-CN" dirty="0"/>
              <a:t>+</a:t>
            </a:r>
            <a:r>
              <a:rPr lang="zh-CN" altLang="en-US" dirty="0"/>
              <a:t>叶子节点数输出分数的</a:t>
            </a:r>
            <a:r>
              <a:rPr lang="zh-CN" altLang="en-US" dirty="0" smtClean="0"/>
              <a:t>平方和 </a:t>
            </a:r>
            <a:endParaRPr lang="en-US" altLang="zh-CN" dirty="0" smtClean="0"/>
          </a:p>
          <a:p>
            <a:pPr marL="228600" lvl="1">
              <a:spcBef>
                <a:spcPts val="1000"/>
              </a:spcBef>
            </a:pPr>
            <a:r>
              <a:rPr lang="zh-CN" altLang="en-US" dirty="0"/>
              <a:t>行抽样和列抽样：训练的时候只用一部分样本和一部分特征</a:t>
            </a:r>
            <a:endParaRPr lang="en-US" altLang="zh-CN" sz="2800" dirty="0" smtClean="0"/>
          </a:p>
          <a:p>
            <a:pPr marL="228600" lvl="1">
              <a:spcBef>
                <a:spcPts val="1000"/>
              </a:spcBef>
            </a:pPr>
            <a:r>
              <a:rPr lang="zh-CN" altLang="en-US" sz="2800" dirty="0" smtClean="0"/>
              <a:t>控制树结构：</a:t>
            </a:r>
            <a:endParaRPr lang="en-US" altLang="zh-CN" sz="2800" dirty="0" smtClean="0"/>
          </a:p>
          <a:p>
            <a:pPr marL="685800" lvl="2">
              <a:spcBef>
                <a:spcPts val="1000"/>
              </a:spcBef>
            </a:pPr>
            <a:r>
              <a:rPr lang="zh-CN" altLang="en-US" sz="2400" dirty="0" smtClean="0"/>
              <a:t>限制</a:t>
            </a:r>
            <a:r>
              <a:rPr lang="zh-CN" altLang="en-US" sz="2400" dirty="0"/>
              <a:t>树层</a:t>
            </a:r>
            <a:r>
              <a:rPr lang="zh-CN" altLang="en-US" sz="2400" dirty="0" smtClean="0"/>
              <a:t>数（</a:t>
            </a:r>
            <a:r>
              <a:rPr lang="en-US" altLang="zh-CN" sz="2400" dirty="0" smtClean="0"/>
              <a:t>4-8</a:t>
            </a:r>
            <a:r>
              <a:rPr lang="zh-CN" altLang="en-US" sz="2400" dirty="0" smtClean="0"/>
              <a:t>，一般取</a:t>
            </a:r>
            <a:r>
              <a:rPr lang="en-US" altLang="zh-CN" sz="2400" dirty="0" smtClean="0"/>
              <a:t>6</a:t>
            </a:r>
            <a:r>
              <a:rPr lang="zh-CN" altLang="en-US" sz="2400" dirty="0" smtClean="0"/>
              <a:t>）</a:t>
            </a:r>
            <a:endParaRPr lang="en-US" altLang="zh-CN" sz="2400" dirty="0" smtClean="0"/>
          </a:p>
          <a:p>
            <a:pPr marL="685800" lvl="2">
              <a:spcBef>
                <a:spcPts val="1000"/>
              </a:spcBef>
            </a:pPr>
            <a:r>
              <a:rPr lang="zh-CN" altLang="en-US" sz="2400" dirty="0" smtClean="0"/>
              <a:t>叶</a:t>
            </a:r>
            <a:r>
              <a:rPr lang="zh-CN" altLang="en-US" sz="2400" dirty="0"/>
              <a:t>结点最少样本</a:t>
            </a:r>
            <a:r>
              <a:rPr lang="zh-CN" altLang="en-US" sz="2400" dirty="0" smtClean="0"/>
              <a:t>数目（防止出现过小的叶结点，降低预测方差）</a:t>
            </a:r>
            <a:endParaRPr lang="en-US" altLang="zh-CN" sz="2400" dirty="0" smtClean="0"/>
          </a:p>
          <a:p>
            <a:pPr marL="228600" lvl="1">
              <a:spcBef>
                <a:spcPts val="1000"/>
              </a:spcBef>
            </a:pPr>
            <a:r>
              <a:rPr lang="zh-CN" altLang="en-US" sz="2800" dirty="0" smtClean="0"/>
              <a:t>设置迭代次数和学习率</a:t>
            </a:r>
            <a:endParaRPr lang="en-US" altLang="zh-CN" sz="2800" dirty="0"/>
          </a:p>
          <a:p>
            <a:pPr marL="685800" lvl="2">
              <a:spcBef>
                <a:spcPts val="1000"/>
              </a:spcBef>
            </a:pPr>
            <a:r>
              <a:rPr lang="en-US" altLang="zh-CN" sz="2400" dirty="0" smtClean="0"/>
              <a:t>v=1 </a:t>
            </a:r>
            <a:r>
              <a:rPr lang="zh-CN" altLang="en-US" sz="2400" dirty="0" smtClean="0"/>
              <a:t>原始模型；过小学习率造成计算次数增多</a:t>
            </a:r>
            <a:endParaRPr lang="en-US" altLang="zh-CN" sz="2400" dirty="0"/>
          </a:p>
          <a:p>
            <a:pPr marL="685800" lvl="2">
              <a:spcBef>
                <a:spcPts val="1000"/>
              </a:spcBef>
            </a:pPr>
            <a:endParaRPr lang="en-US" altLang="zh-CN" sz="2400" dirty="0" smtClean="0"/>
          </a:p>
          <a:p>
            <a:pPr marL="457200" lvl="2" indent="0">
              <a:spcBef>
                <a:spcPts val="1000"/>
              </a:spcBef>
              <a:buNone/>
            </a:pPr>
            <a:endParaRPr lang="en-US" altLang="zh-CN" sz="2400" dirty="0" smtClean="0"/>
          </a:p>
          <a:p>
            <a:pPr marL="228600" lvl="1">
              <a:spcBef>
                <a:spcPts val="1000"/>
              </a:spcBef>
            </a:pPr>
            <a:r>
              <a:rPr lang="zh-CN" altLang="en-US" sz="2800" dirty="0"/>
              <a:t>降</a:t>
            </a:r>
            <a:r>
              <a:rPr lang="zh-CN" altLang="en-US" sz="2800" dirty="0" smtClean="0"/>
              <a:t>采样：每次迭代对伪残差样本采用无放回的降采样。</a:t>
            </a:r>
            <a:endParaRPr lang="en-US" altLang="zh-CN" sz="2800" dirty="0" smtClean="0"/>
          </a:p>
          <a:p>
            <a:pPr marL="685800" lvl="2">
              <a:spcBef>
                <a:spcPts val="1000"/>
              </a:spcBef>
            </a:pPr>
            <a:r>
              <a:rPr lang="en-US" altLang="zh-CN" sz="2400" dirty="0" smtClean="0"/>
              <a:t>f=1</a:t>
            </a:r>
            <a:r>
              <a:rPr lang="zh-CN" altLang="en-US" sz="2400" dirty="0" smtClean="0"/>
              <a:t>原始模型，推荐</a:t>
            </a:r>
            <a:r>
              <a:rPr lang="en-US" altLang="zh-CN" sz="2400" dirty="0" smtClean="0"/>
              <a:t>0.5-0.8</a:t>
            </a:r>
          </a:p>
          <a:p>
            <a:pPr marL="685800" lvl="2">
              <a:spcBef>
                <a:spcPts val="1000"/>
              </a:spcBef>
            </a:pPr>
            <a:r>
              <a:rPr lang="zh-CN" altLang="en-US" sz="2400" dirty="0" smtClean="0"/>
              <a:t>较小的</a:t>
            </a:r>
            <a:r>
              <a:rPr lang="en-US" altLang="zh-CN" sz="2400" dirty="0" smtClean="0"/>
              <a:t>f</a:t>
            </a:r>
            <a:r>
              <a:rPr lang="zh-CN" altLang="en-US" sz="2400" dirty="0" smtClean="0"/>
              <a:t>能够增强随机性，防止过拟合，收敛更快</a:t>
            </a:r>
            <a:endParaRPr lang="en-US" altLang="zh-CN" sz="2400" dirty="0" smtClean="0"/>
          </a:p>
          <a:p>
            <a:pPr marL="342900" lvl="1" indent="-342900">
              <a:spcBef>
                <a:spcPts val="1000"/>
              </a:spcBef>
            </a:pPr>
            <a:r>
              <a:rPr lang="en-US" altLang="zh-CN" sz="2900" dirty="0"/>
              <a:t>Early stopping</a:t>
            </a:r>
            <a:r>
              <a:rPr lang="zh-CN" altLang="en-US" dirty="0" smtClean="0"/>
              <a:t>：</a:t>
            </a:r>
            <a:endParaRPr lang="en-US" altLang="zh-CN" dirty="0" smtClean="0"/>
          </a:p>
          <a:p>
            <a:pPr marL="800100" lvl="2" indent="-342900">
              <a:spcBef>
                <a:spcPts val="1000"/>
              </a:spcBef>
            </a:pPr>
            <a:r>
              <a:rPr lang="zh-CN" altLang="en-US" dirty="0" smtClean="0"/>
              <a:t>使用</a:t>
            </a:r>
            <a:r>
              <a:rPr lang="zh-CN" altLang="en-US" dirty="0"/>
              <a:t>的模型不一定是最终的</a:t>
            </a:r>
            <a:r>
              <a:rPr lang="en-US" altLang="zh-CN" dirty="0"/>
              <a:t>ensemble</a:t>
            </a:r>
            <a:r>
              <a:rPr lang="zh-CN" altLang="en-US" dirty="0"/>
              <a:t>，可以根据测试集的测试情况，选择使用前若干棵树</a:t>
            </a:r>
            <a:endParaRPr lang="en-US" altLang="zh-CN" sz="2400" dirty="0" smtClean="0"/>
          </a:p>
          <a:p>
            <a:pPr marL="685800" lvl="2">
              <a:spcBef>
                <a:spcPts val="1000"/>
              </a:spcBef>
            </a:pPr>
            <a:endParaRPr lang="en-US" altLang="zh-CN" sz="2400"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090" y="4089468"/>
            <a:ext cx="7000868" cy="543830"/>
          </a:xfrm>
          <a:prstGeom prst="rect">
            <a:avLst/>
          </a:prstGeom>
        </p:spPr>
      </p:pic>
    </p:spTree>
    <p:extLst>
      <p:ext uri="{BB962C8B-B14F-4D97-AF65-F5344CB8AC3E}">
        <p14:creationId xmlns:p14="http://schemas.microsoft.com/office/powerpoint/2010/main" val="3838066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参数</a:t>
            </a:r>
            <a:endParaRPr lang="zh-CN" altLang="en-US" dirty="0"/>
          </a:p>
        </p:txBody>
      </p:sp>
      <p:sp>
        <p:nvSpPr>
          <p:cNvPr id="3" name="内容占位符 2"/>
          <p:cNvSpPr>
            <a:spLocks noGrp="1"/>
          </p:cNvSpPr>
          <p:nvPr>
            <p:ph idx="1"/>
          </p:nvPr>
        </p:nvSpPr>
        <p:spPr>
          <a:xfrm>
            <a:off x="838200" y="1435509"/>
            <a:ext cx="10515600" cy="4947931"/>
          </a:xfrm>
        </p:spPr>
        <p:txBody>
          <a:bodyPr>
            <a:normAutofit fontScale="40000" lnSpcReduction="20000"/>
          </a:bodyPr>
          <a:lstStyle/>
          <a:p>
            <a:pPr marL="0" indent="0">
              <a:buNone/>
            </a:pPr>
            <a:r>
              <a:rPr lang="zh-CN" altLang="en-US" dirty="0"/>
              <a:t> </a:t>
            </a:r>
            <a:r>
              <a:rPr lang="en-US" altLang="zh-CN" dirty="0"/>
              <a:t># </a:t>
            </a:r>
            <a:r>
              <a:rPr lang="zh-CN" altLang="en-US" dirty="0"/>
              <a:t>通用参数</a:t>
            </a:r>
          </a:p>
          <a:p>
            <a:r>
              <a:rPr lang="zh-CN" altLang="en-US" dirty="0"/>
              <a:t>    </a:t>
            </a:r>
            <a:r>
              <a:rPr lang="en-US" altLang="zh-CN" dirty="0"/>
              <a:t># booster: </a:t>
            </a:r>
            <a:r>
              <a:rPr lang="en-US" altLang="zh-CN" dirty="0" err="1"/>
              <a:t>gbtree</a:t>
            </a:r>
            <a:r>
              <a:rPr lang="en-US" altLang="zh-CN" dirty="0"/>
              <a:t>/</a:t>
            </a:r>
            <a:r>
              <a:rPr lang="en-US" altLang="zh-CN" dirty="0" err="1"/>
              <a:t>gblinear</a:t>
            </a:r>
            <a:r>
              <a:rPr lang="zh-CN" altLang="en-US" dirty="0"/>
              <a:t>分别是提升树的种类</a:t>
            </a:r>
          </a:p>
          <a:p>
            <a:r>
              <a:rPr lang="zh-CN" altLang="en-US" dirty="0"/>
              <a:t>    </a:t>
            </a:r>
            <a:r>
              <a:rPr lang="en-US" altLang="zh-CN" dirty="0"/>
              <a:t># </a:t>
            </a:r>
            <a:r>
              <a:rPr lang="en-US" altLang="zh-CN" dirty="0" err="1"/>
              <a:t>num_feature</a:t>
            </a:r>
            <a:r>
              <a:rPr lang="en-US" altLang="zh-CN" dirty="0"/>
              <a:t> </a:t>
            </a:r>
            <a:r>
              <a:rPr lang="zh-CN" altLang="en-US" dirty="0"/>
              <a:t>用到的特征维度，自动设置，不用手动式设置</a:t>
            </a:r>
          </a:p>
          <a:p>
            <a:r>
              <a:rPr lang="zh-CN" altLang="en-US" dirty="0"/>
              <a:t>    </a:t>
            </a:r>
            <a:r>
              <a:rPr lang="en-US" altLang="zh-CN" dirty="0"/>
              <a:t># silent: true/</a:t>
            </a:r>
            <a:r>
              <a:rPr lang="en-US" altLang="zh-CN" dirty="0" err="1"/>
              <a:t>flase</a:t>
            </a:r>
            <a:r>
              <a:rPr lang="en-US" altLang="zh-CN" dirty="0"/>
              <a:t>: </a:t>
            </a:r>
            <a:r>
              <a:rPr lang="zh-CN" altLang="en-US" dirty="0"/>
              <a:t>训练过程是否打印日志</a:t>
            </a:r>
          </a:p>
          <a:p>
            <a:r>
              <a:rPr lang="zh-CN" altLang="en-US" dirty="0"/>
              <a:t>    </a:t>
            </a:r>
            <a:r>
              <a:rPr lang="en-US" altLang="zh-CN" dirty="0"/>
              <a:t># </a:t>
            </a:r>
            <a:r>
              <a:rPr lang="en-US" altLang="zh-CN" dirty="0" err="1"/>
              <a:t>n_jobs</a:t>
            </a:r>
            <a:r>
              <a:rPr lang="en-US" altLang="zh-CN" dirty="0"/>
              <a:t>: 1, </a:t>
            </a:r>
            <a:r>
              <a:rPr lang="zh-CN" altLang="en-US" dirty="0"/>
              <a:t>并行运行的多线程数</a:t>
            </a:r>
          </a:p>
          <a:p>
            <a:pPr marL="0" indent="0">
              <a:buNone/>
            </a:pPr>
            <a:r>
              <a:rPr lang="en-US" altLang="zh-CN" dirty="0" smtClean="0"/>
              <a:t>#</a:t>
            </a:r>
            <a:r>
              <a:rPr lang="en-US" altLang="zh-CN" dirty="0"/>
              <a:t> </a:t>
            </a:r>
            <a:r>
              <a:rPr lang="zh-CN" altLang="en-US" dirty="0"/>
              <a:t>提升树参数</a:t>
            </a:r>
          </a:p>
          <a:p>
            <a:r>
              <a:rPr lang="zh-CN" altLang="en-US" dirty="0"/>
              <a:t>    </a:t>
            </a:r>
            <a:r>
              <a:rPr lang="en-US" altLang="zh-CN" dirty="0"/>
              <a:t>'</a:t>
            </a:r>
            <a:r>
              <a:rPr lang="en-US" altLang="zh-CN" dirty="0" err="1"/>
              <a:t>learning_rate</a:t>
            </a:r>
            <a:r>
              <a:rPr lang="en-US" altLang="zh-CN" dirty="0"/>
              <a:t>': 0.1,  # </a:t>
            </a:r>
            <a:r>
              <a:rPr lang="zh-CN" altLang="en-US" dirty="0"/>
              <a:t>学习率</a:t>
            </a:r>
          </a:p>
          <a:p>
            <a:r>
              <a:rPr lang="zh-CN" altLang="en-US" dirty="0"/>
              <a:t>    </a:t>
            </a:r>
            <a:r>
              <a:rPr lang="en-US" altLang="zh-CN" dirty="0"/>
              <a:t>'</a:t>
            </a:r>
            <a:r>
              <a:rPr lang="en-US" altLang="zh-CN" dirty="0" err="1"/>
              <a:t>max_depth</a:t>
            </a:r>
            <a:r>
              <a:rPr lang="en-US" altLang="zh-CN" dirty="0"/>
              <a:t>': 4,  # </a:t>
            </a:r>
            <a:r>
              <a:rPr lang="zh-CN" altLang="en-US" dirty="0"/>
              <a:t>默认是</a:t>
            </a:r>
            <a:r>
              <a:rPr lang="en-US" altLang="zh-CN" dirty="0"/>
              <a:t>6</a:t>
            </a:r>
            <a:r>
              <a:rPr lang="zh-CN" altLang="en-US" dirty="0"/>
              <a:t>，设置树的最大深度，控制过拟合。一般取</a:t>
            </a:r>
            <a:r>
              <a:rPr lang="en-US" altLang="zh-CN" dirty="0"/>
              <a:t>3-10</a:t>
            </a:r>
            <a:endParaRPr lang="zh-CN" altLang="en-US" dirty="0"/>
          </a:p>
          <a:p>
            <a:r>
              <a:rPr lang="zh-CN" altLang="en-US" dirty="0"/>
              <a:t>    </a:t>
            </a:r>
            <a:r>
              <a:rPr lang="en-US" altLang="zh-CN" dirty="0"/>
              <a:t># </a:t>
            </a:r>
            <a:r>
              <a:rPr lang="en-US" altLang="zh-CN" dirty="0" err="1"/>
              <a:t>max_leaf_nodes</a:t>
            </a:r>
            <a:r>
              <a:rPr lang="en-US" altLang="zh-CN" dirty="0"/>
              <a:t>: # </a:t>
            </a:r>
            <a:r>
              <a:rPr lang="zh-CN" altLang="en-US" dirty="0"/>
              <a:t>树上最大的节点</a:t>
            </a:r>
            <a:r>
              <a:rPr lang="en-US" altLang="zh-CN" dirty="0"/>
              <a:t>/</a:t>
            </a:r>
            <a:r>
              <a:rPr lang="zh-CN" altLang="en-US" dirty="0"/>
              <a:t>叶子数量，替代</a:t>
            </a:r>
            <a:r>
              <a:rPr lang="en-US" altLang="zh-CN" dirty="0" err="1"/>
              <a:t>max_depth</a:t>
            </a:r>
            <a:endParaRPr lang="zh-CN" altLang="en-US" dirty="0"/>
          </a:p>
          <a:p>
            <a:r>
              <a:rPr lang="zh-CN" altLang="en-US" dirty="0"/>
              <a:t>    </a:t>
            </a:r>
            <a:r>
              <a:rPr lang="en-US" altLang="zh-CN" dirty="0"/>
              <a:t>'gamma': 0.1, # </a:t>
            </a:r>
            <a:r>
              <a:rPr lang="zh-CN" altLang="en-US" dirty="0"/>
              <a:t>节点分裂所需的最小损失函数下降值。值越大，算法越保守。越大，损失函数下降更多才能分裂节点，即树不易分裂节点</a:t>
            </a:r>
          </a:p>
          <a:p>
            <a:r>
              <a:rPr lang="zh-CN" altLang="en-US" dirty="0"/>
              <a:t>    </a:t>
            </a:r>
            <a:r>
              <a:rPr lang="en-US" altLang="zh-CN" dirty="0"/>
              <a:t>'</a:t>
            </a:r>
            <a:r>
              <a:rPr lang="en-US" altLang="zh-CN" dirty="0" err="1"/>
              <a:t>n_estimators</a:t>
            </a:r>
            <a:r>
              <a:rPr lang="en-US" altLang="zh-CN" dirty="0"/>
              <a:t>': 90,  # </a:t>
            </a:r>
            <a:r>
              <a:rPr lang="zh-CN" altLang="en-US" dirty="0"/>
              <a:t>要拟合的树的棵树，可以认为是训练轮数</a:t>
            </a:r>
          </a:p>
          <a:p>
            <a:r>
              <a:rPr lang="zh-CN" altLang="en-US" dirty="0"/>
              <a:t>    </a:t>
            </a:r>
            <a:r>
              <a:rPr lang="en-US" altLang="zh-CN" dirty="0"/>
              <a:t>'</a:t>
            </a:r>
            <a:r>
              <a:rPr lang="en-US" altLang="zh-CN" dirty="0" err="1"/>
              <a:t>min_child_weight</a:t>
            </a:r>
            <a:r>
              <a:rPr lang="en-US" altLang="zh-CN" dirty="0"/>
              <a:t>': 3, # </a:t>
            </a:r>
            <a:r>
              <a:rPr lang="zh-CN" altLang="en-US" dirty="0"/>
              <a:t>决定最小节点样本权重和。避免过拟合，值↑，避免学习到局部的特殊样本</a:t>
            </a:r>
          </a:p>
          <a:p>
            <a:r>
              <a:rPr lang="zh-CN" altLang="en-US" dirty="0"/>
              <a:t>    </a:t>
            </a:r>
            <a:r>
              <a:rPr lang="en-US" altLang="zh-CN" dirty="0"/>
              <a:t>'subsample': 0.8, # </a:t>
            </a:r>
            <a:r>
              <a:rPr lang="zh-CN" altLang="en-US" dirty="0"/>
              <a:t>每棵树随机采样的比例。参数↓，算法→保守。设置过小，欠拟合。典型值：</a:t>
            </a:r>
            <a:r>
              <a:rPr lang="en-US" altLang="zh-CN" dirty="0"/>
              <a:t>0.5</a:t>
            </a:r>
            <a:r>
              <a:rPr lang="zh-CN" altLang="en-US" dirty="0"/>
              <a:t>（平均采样）</a:t>
            </a:r>
            <a:r>
              <a:rPr lang="en-US" altLang="zh-CN" dirty="0"/>
              <a:t>-1</a:t>
            </a:r>
            <a:endParaRPr lang="zh-CN" altLang="en-US" dirty="0"/>
          </a:p>
          <a:p>
            <a:r>
              <a:rPr lang="zh-CN" altLang="en-US" dirty="0"/>
              <a:t>    </a:t>
            </a:r>
            <a:r>
              <a:rPr lang="en-US" altLang="zh-CN" dirty="0"/>
              <a:t>'</a:t>
            </a:r>
            <a:r>
              <a:rPr lang="en-US" altLang="zh-CN" dirty="0" err="1"/>
              <a:t>colsample_bytree</a:t>
            </a:r>
            <a:r>
              <a:rPr lang="en-US" altLang="zh-CN" dirty="0"/>
              <a:t>': 0.8, # </a:t>
            </a:r>
            <a:r>
              <a:rPr lang="zh-CN" altLang="en-US" dirty="0"/>
              <a:t>每棵树随机采样的列数的占比。一般取</a:t>
            </a:r>
            <a:r>
              <a:rPr lang="en-US" altLang="zh-CN" dirty="0"/>
              <a:t>0.5-1</a:t>
            </a:r>
            <a:endParaRPr lang="zh-CN" altLang="en-US" dirty="0"/>
          </a:p>
          <a:p>
            <a:r>
              <a:rPr lang="zh-CN" altLang="en-US" dirty="0"/>
              <a:t>    </a:t>
            </a:r>
            <a:r>
              <a:rPr lang="en-US" altLang="zh-CN" dirty="0"/>
              <a:t>'</a:t>
            </a:r>
            <a:r>
              <a:rPr lang="en-US" altLang="zh-CN" dirty="0" err="1"/>
              <a:t>reg_alpha</a:t>
            </a:r>
            <a:r>
              <a:rPr lang="en-US" altLang="zh-CN" dirty="0"/>
              <a:t>': 0.05, # L1</a:t>
            </a:r>
            <a:r>
              <a:rPr lang="zh-CN" altLang="en-US" dirty="0"/>
              <a:t>的正则化项。在高维情况下，速度更快</a:t>
            </a:r>
          </a:p>
          <a:p>
            <a:r>
              <a:rPr lang="zh-CN" altLang="en-US" dirty="0"/>
              <a:t>    </a:t>
            </a:r>
            <a:r>
              <a:rPr lang="en-US" altLang="zh-CN" dirty="0"/>
              <a:t>'</a:t>
            </a:r>
            <a:r>
              <a:rPr lang="en-US" altLang="zh-CN" dirty="0" err="1"/>
              <a:t>reg_lambda</a:t>
            </a:r>
            <a:r>
              <a:rPr lang="en-US" altLang="zh-CN" dirty="0"/>
              <a:t>': 0.05</a:t>
            </a:r>
            <a:r>
              <a:rPr lang="zh-CN" altLang="en-US" dirty="0"/>
              <a:t> </a:t>
            </a:r>
            <a:r>
              <a:rPr lang="en-US" altLang="zh-CN" dirty="0"/>
              <a:t># L2</a:t>
            </a:r>
            <a:r>
              <a:rPr lang="zh-CN" altLang="en-US" dirty="0"/>
              <a:t>的正则化</a:t>
            </a:r>
            <a:r>
              <a:rPr lang="zh-CN" altLang="en-US" dirty="0" smtClean="0"/>
              <a:t>项</a:t>
            </a:r>
            <a:endParaRPr lang="en-US" altLang="zh-CN" dirty="0" smtClean="0"/>
          </a:p>
          <a:p>
            <a:pPr marL="0" indent="0">
              <a:buNone/>
            </a:pPr>
            <a:r>
              <a:rPr lang="en-US" altLang="zh-CN" dirty="0" smtClean="0"/>
              <a:t>#</a:t>
            </a:r>
            <a:r>
              <a:rPr lang="en-US" altLang="zh-CN" dirty="0"/>
              <a:t> </a:t>
            </a:r>
            <a:r>
              <a:rPr lang="zh-CN" altLang="en-US" dirty="0"/>
              <a:t>学习目标参数</a:t>
            </a:r>
          </a:p>
          <a:p>
            <a:r>
              <a:rPr lang="zh-CN" altLang="en-US" dirty="0"/>
              <a:t>    </a:t>
            </a:r>
            <a:r>
              <a:rPr lang="en-US" altLang="zh-CN" dirty="0"/>
              <a:t># objective: </a:t>
            </a:r>
            <a:r>
              <a:rPr lang="zh-CN" altLang="en-US" dirty="0"/>
              <a:t>默认</a:t>
            </a:r>
            <a:r>
              <a:rPr lang="en-US" altLang="zh-CN" dirty="0" err="1"/>
              <a:t>reg</a:t>
            </a:r>
            <a:r>
              <a:rPr lang="zh-CN" altLang="en-US" dirty="0"/>
              <a:t>：</a:t>
            </a:r>
            <a:r>
              <a:rPr lang="en-US" altLang="zh-CN" dirty="0"/>
              <a:t>linear</a:t>
            </a:r>
            <a:r>
              <a:rPr lang="zh-CN" altLang="en-US" dirty="0"/>
              <a:t>。定义需要被最小化的损失函数。</a:t>
            </a:r>
          </a:p>
          <a:p>
            <a:r>
              <a:rPr lang="zh-CN" altLang="en-US" dirty="0"/>
              <a:t>    </a:t>
            </a:r>
            <a:r>
              <a:rPr lang="en-US" altLang="zh-CN" dirty="0"/>
              <a:t># </a:t>
            </a:r>
            <a:r>
              <a:rPr lang="en-US" altLang="zh-CN" dirty="0" err="1"/>
              <a:t>eval_metric</a:t>
            </a:r>
            <a:r>
              <a:rPr lang="en-US" altLang="zh-CN" dirty="0"/>
              <a:t>: </a:t>
            </a:r>
            <a:r>
              <a:rPr lang="zh-CN" altLang="en-US" dirty="0"/>
              <a:t>有效数据的度量方法。回归，默认为</a:t>
            </a:r>
            <a:r>
              <a:rPr lang="en-US" altLang="zh-CN" dirty="0" err="1"/>
              <a:t>rmse</a:t>
            </a:r>
            <a:r>
              <a:rPr lang="zh-CN" altLang="en-US" dirty="0"/>
              <a:t>，分类默认为</a:t>
            </a:r>
            <a:r>
              <a:rPr lang="en-US" altLang="zh-CN" dirty="0"/>
              <a:t>error</a:t>
            </a:r>
            <a:endParaRPr lang="zh-CN" altLang="en-US" dirty="0"/>
          </a:p>
          <a:p>
            <a:r>
              <a:rPr lang="zh-CN" altLang="en-US" dirty="0"/>
              <a:t>    </a:t>
            </a:r>
            <a:r>
              <a:rPr lang="en-US" altLang="zh-CN" dirty="0"/>
              <a:t>'seed': 0, # </a:t>
            </a:r>
            <a:r>
              <a:rPr lang="zh-CN" altLang="en-US" dirty="0"/>
              <a:t>随机数的种子</a:t>
            </a:r>
          </a:p>
          <a:p>
            <a:endParaRPr lang="zh-CN" altLang="en-US" dirty="0"/>
          </a:p>
        </p:txBody>
      </p:sp>
    </p:spTree>
    <p:extLst>
      <p:ext uri="{BB962C8B-B14F-4D97-AF65-F5344CB8AC3E}">
        <p14:creationId xmlns:p14="http://schemas.microsoft.com/office/powerpoint/2010/main" val="878156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endParaRPr lang="zh-CN" altLang="en-US" dirty="0"/>
          </a:p>
        </p:txBody>
      </p:sp>
      <p:pic>
        <p:nvPicPr>
          <p:cNvPr id="8" name="内容占位符 7" descr="屏幕剪辑"/>
          <p:cNvPicPr>
            <a:picLocks noGrp="1" noChangeAspect="1"/>
          </p:cNvPicPr>
          <p:nvPr>
            <p:ph idx="1"/>
          </p:nvPr>
        </p:nvPicPr>
        <p:blipFill rotWithShape="1">
          <a:blip r:embed="rId2">
            <a:extLst>
              <a:ext uri="{28A0092B-C50C-407E-A947-70E740481C1C}">
                <a14:useLocalDpi xmlns:a14="http://schemas.microsoft.com/office/drawing/2010/main" val="0"/>
              </a:ext>
            </a:extLst>
          </a:blip>
          <a:srcRect r="2634"/>
          <a:stretch/>
        </p:blipFill>
        <p:spPr>
          <a:xfrm>
            <a:off x="2546555" y="759138"/>
            <a:ext cx="8495071" cy="5525980"/>
          </a:xfrm>
        </p:spPr>
      </p:pic>
    </p:spTree>
    <p:extLst>
      <p:ext uri="{BB962C8B-B14F-4D97-AF65-F5344CB8AC3E}">
        <p14:creationId xmlns:p14="http://schemas.microsoft.com/office/powerpoint/2010/main" val="2632833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系统分析</a:t>
            </a:r>
            <a:endParaRPr lang="zh-CN" altLang="en-US" dirty="0"/>
          </a:p>
        </p:txBody>
      </p:sp>
      <p:pic>
        <p:nvPicPr>
          <p:cNvPr id="5" name="图片 4"/>
          <p:cNvPicPr>
            <a:picLocks noChangeAspect="1"/>
          </p:cNvPicPr>
          <p:nvPr/>
        </p:nvPicPr>
        <p:blipFill>
          <a:blip r:embed="rId2"/>
          <a:stretch>
            <a:fillRect/>
          </a:stretch>
        </p:blipFill>
        <p:spPr>
          <a:xfrm>
            <a:off x="1419003" y="2763839"/>
            <a:ext cx="7524944" cy="3313371"/>
          </a:xfrm>
          <a:prstGeom prst="rect">
            <a:avLst/>
          </a:prstGeom>
        </p:spPr>
      </p:pic>
      <p:sp>
        <p:nvSpPr>
          <p:cNvPr id="6" name="文本框 5"/>
          <p:cNvSpPr txBox="1"/>
          <p:nvPr/>
        </p:nvSpPr>
        <p:spPr>
          <a:xfrm>
            <a:off x="942658" y="2404540"/>
            <a:ext cx="448087" cy="369332"/>
          </a:xfrm>
          <a:prstGeom prst="rect">
            <a:avLst/>
          </a:prstGeom>
          <a:noFill/>
        </p:spPr>
        <p:txBody>
          <a:bodyPr wrap="square" rtlCol="0">
            <a:spAutoFit/>
          </a:bodyPr>
          <a:lstStyle/>
          <a:p>
            <a:r>
              <a:rPr lang="zh-CN" altLang="en-US" dirty="0" smtClean="0"/>
              <a:t>①</a:t>
            </a:r>
            <a:endParaRPr lang="zh-CN" altLang="en-US" dirty="0"/>
          </a:p>
        </p:txBody>
      </p:sp>
      <p:sp>
        <p:nvSpPr>
          <p:cNvPr id="7" name="文本框 6"/>
          <p:cNvSpPr txBox="1"/>
          <p:nvPr/>
        </p:nvSpPr>
        <p:spPr>
          <a:xfrm>
            <a:off x="909844" y="3453738"/>
            <a:ext cx="448088" cy="369332"/>
          </a:xfrm>
          <a:prstGeom prst="rect">
            <a:avLst/>
          </a:prstGeom>
          <a:noFill/>
        </p:spPr>
        <p:txBody>
          <a:bodyPr wrap="square" rtlCol="0">
            <a:spAutoFit/>
          </a:bodyPr>
          <a:lstStyle/>
          <a:p>
            <a:r>
              <a:rPr lang="zh-CN" altLang="en-US" dirty="0"/>
              <a:t>②</a:t>
            </a:r>
          </a:p>
        </p:txBody>
      </p:sp>
      <p:sp>
        <p:nvSpPr>
          <p:cNvPr id="8" name="文本框 7"/>
          <p:cNvSpPr txBox="1"/>
          <p:nvPr/>
        </p:nvSpPr>
        <p:spPr>
          <a:xfrm>
            <a:off x="838200" y="4804280"/>
            <a:ext cx="448088" cy="369332"/>
          </a:xfrm>
          <a:prstGeom prst="rect">
            <a:avLst/>
          </a:prstGeom>
          <a:noFill/>
        </p:spPr>
        <p:txBody>
          <a:bodyPr wrap="square" rtlCol="0">
            <a:spAutoFit/>
          </a:bodyPr>
          <a:lstStyle/>
          <a:p>
            <a:r>
              <a:rPr lang="zh-CN" altLang="en-US" dirty="0" smtClean="0"/>
              <a:t>③</a:t>
            </a:r>
            <a:endParaRPr lang="zh-CN" altLang="en-US" dirty="0"/>
          </a:p>
        </p:txBody>
      </p:sp>
      <p:sp>
        <p:nvSpPr>
          <p:cNvPr id="9" name="文本框 8"/>
          <p:cNvSpPr txBox="1"/>
          <p:nvPr/>
        </p:nvSpPr>
        <p:spPr>
          <a:xfrm>
            <a:off x="4054959" y="2410486"/>
            <a:ext cx="448088" cy="369332"/>
          </a:xfrm>
          <a:prstGeom prst="rect">
            <a:avLst/>
          </a:prstGeom>
          <a:noFill/>
        </p:spPr>
        <p:txBody>
          <a:bodyPr wrap="square" rtlCol="0">
            <a:spAutoFit/>
          </a:bodyPr>
          <a:lstStyle/>
          <a:p>
            <a:r>
              <a:rPr lang="zh-CN" altLang="en-US" dirty="0"/>
              <a:t>④</a:t>
            </a:r>
          </a:p>
        </p:txBody>
      </p:sp>
      <p:sp>
        <p:nvSpPr>
          <p:cNvPr id="10" name="文本框 9"/>
          <p:cNvSpPr txBox="1"/>
          <p:nvPr/>
        </p:nvSpPr>
        <p:spPr>
          <a:xfrm>
            <a:off x="5788758" y="2405290"/>
            <a:ext cx="409988" cy="372911"/>
          </a:xfrm>
          <a:prstGeom prst="rect">
            <a:avLst/>
          </a:prstGeom>
          <a:noFill/>
        </p:spPr>
        <p:txBody>
          <a:bodyPr wrap="square" rtlCol="0">
            <a:spAutoFit/>
          </a:bodyPr>
          <a:lstStyle/>
          <a:p>
            <a:r>
              <a:rPr lang="zh-CN" altLang="en-US" dirty="0"/>
              <a:t>⑤</a:t>
            </a:r>
          </a:p>
        </p:txBody>
      </p:sp>
      <p:sp>
        <p:nvSpPr>
          <p:cNvPr id="11" name="文本框 10"/>
          <p:cNvSpPr txBox="1"/>
          <p:nvPr/>
        </p:nvSpPr>
        <p:spPr>
          <a:xfrm>
            <a:off x="7424119" y="2404540"/>
            <a:ext cx="448088" cy="369332"/>
          </a:xfrm>
          <a:prstGeom prst="rect">
            <a:avLst/>
          </a:prstGeom>
          <a:noFill/>
        </p:spPr>
        <p:txBody>
          <a:bodyPr wrap="square" rtlCol="0">
            <a:spAutoFit/>
          </a:bodyPr>
          <a:lstStyle/>
          <a:p>
            <a:r>
              <a:rPr lang="zh-CN" altLang="en-US" dirty="0"/>
              <a:t>⑥</a:t>
            </a:r>
          </a:p>
        </p:txBody>
      </p:sp>
      <p:pic>
        <p:nvPicPr>
          <p:cNvPr id="12" name="图片 11"/>
          <p:cNvPicPr>
            <a:picLocks noChangeAspect="1"/>
          </p:cNvPicPr>
          <p:nvPr/>
        </p:nvPicPr>
        <p:blipFill>
          <a:blip r:embed="rId3"/>
          <a:stretch>
            <a:fillRect/>
          </a:stretch>
        </p:blipFill>
        <p:spPr>
          <a:xfrm>
            <a:off x="838200" y="1467189"/>
            <a:ext cx="8076207" cy="1098800"/>
          </a:xfrm>
          <a:prstGeom prst="rect">
            <a:avLst/>
          </a:prstGeom>
        </p:spPr>
      </p:pic>
      <p:sp>
        <p:nvSpPr>
          <p:cNvPr id="13" name="文本框 12"/>
          <p:cNvSpPr txBox="1"/>
          <p:nvPr/>
        </p:nvSpPr>
        <p:spPr>
          <a:xfrm>
            <a:off x="9047122" y="1690688"/>
            <a:ext cx="2817897" cy="2585323"/>
          </a:xfrm>
          <a:prstGeom prst="rect">
            <a:avLst/>
          </a:prstGeom>
          <a:noFill/>
        </p:spPr>
        <p:txBody>
          <a:bodyPr wrap="square" rtlCol="0">
            <a:spAutoFit/>
          </a:bodyPr>
          <a:lstStyle/>
          <a:p>
            <a:r>
              <a:rPr lang="zh-CN" altLang="en-US" dirty="0"/>
              <a:t>系统主要分为几个部分，其中</a:t>
            </a:r>
            <a:r>
              <a:rPr lang="zh-CN" altLang="en-US" dirty="0" smtClean="0"/>
              <a:t>：</a:t>
            </a:r>
            <a:endParaRPr lang="en-US" altLang="zh-CN" dirty="0" smtClean="0"/>
          </a:p>
          <a:p>
            <a:r>
              <a:rPr lang="en-US" altLang="zh-CN" dirty="0" smtClean="0"/>
              <a:t>1</a:t>
            </a:r>
            <a:r>
              <a:rPr lang="zh-CN" altLang="en-US" dirty="0" smtClean="0"/>
              <a:t>、门诊随时间分布</a:t>
            </a:r>
            <a:endParaRPr lang="en-US" altLang="zh-CN" dirty="0" smtClean="0"/>
          </a:p>
          <a:p>
            <a:r>
              <a:rPr lang="en-US" altLang="zh-CN" dirty="0" smtClean="0"/>
              <a:t>2</a:t>
            </a:r>
            <a:r>
              <a:rPr lang="zh-CN" altLang="en-US" dirty="0" smtClean="0"/>
              <a:t>、疾病数量统计</a:t>
            </a:r>
            <a:endParaRPr lang="en-US" altLang="zh-CN" dirty="0" smtClean="0"/>
          </a:p>
          <a:p>
            <a:r>
              <a:rPr lang="en-US" altLang="zh-CN" dirty="0" smtClean="0"/>
              <a:t>3</a:t>
            </a:r>
            <a:r>
              <a:rPr lang="zh-CN" altLang="en-US" dirty="0" smtClean="0"/>
              <a:t>、年龄和性别分布</a:t>
            </a:r>
            <a:endParaRPr lang="en-US" altLang="zh-CN" dirty="0" smtClean="0"/>
          </a:p>
          <a:p>
            <a:r>
              <a:rPr lang="en-US" altLang="zh-CN" dirty="0" smtClean="0"/>
              <a:t>4</a:t>
            </a:r>
            <a:r>
              <a:rPr lang="zh-CN" altLang="en-US" dirty="0" smtClean="0"/>
              <a:t>、时序数据（门诊量）可视化</a:t>
            </a:r>
            <a:endParaRPr lang="en-US" altLang="zh-CN" dirty="0" smtClean="0"/>
          </a:p>
          <a:p>
            <a:r>
              <a:rPr lang="en-US" altLang="zh-CN" dirty="0" smtClean="0"/>
              <a:t>5</a:t>
            </a:r>
            <a:r>
              <a:rPr lang="zh-CN" altLang="en-US" dirty="0" smtClean="0"/>
              <a:t>、环境因素相关性分析</a:t>
            </a:r>
            <a:endParaRPr lang="en-US" altLang="zh-CN" dirty="0" smtClean="0"/>
          </a:p>
          <a:p>
            <a:r>
              <a:rPr lang="en-US" altLang="zh-CN" dirty="0" smtClean="0"/>
              <a:t>6</a:t>
            </a:r>
            <a:r>
              <a:rPr lang="zh-CN" altLang="en-US" dirty="0" smtClean="0"/>
              <a:t>、预测评价可视化</a:t>
            </a:r>
            <a:endParaRPr lang="zh-CN" altLang="en-US" dirty="0"/>
          </a:p>
        </p:txBody>
      </p:sp>
    </p:spTree>
    <p:extLst>
      <p:ext uri="{BB962C8B-B14F-4D97-AF65-F5344CB8AC3E}">
        <p14:creationId xmlns:p14="http://schemas.microsoft.com/office/powerpoint/2010/main" val="2279319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思维导图</a:t>
            </a:r>
          </a:p>
        </p:txBody>
      </p:sp>
      <p:pic>
        <p:nvPicPr>
          <p:cNvPr id="5" name="内容占位符 4"/>
          <p:cNvPicPr>
            <a:picLocks noGrp="1" noChangeAspect="1"/>
          </p:cNvPicPr>
          <p:nvPr>
            <p:ph idx="1"/>
          </p:nvPr>
        </p:nvPicPr>
        <p:blipFill>
          <a:blip r:embed="rId2"/>
          <a:stretch>
            <a:fillRect/>
          </a:stretch>
        </p:blipFill>
        <p:spPr>
          <a:xfrm>
            <a:off x="3366403" y="1690688"/>
            <a:ext cx="5164225" cy="4351338"/>
          </a:xfrm>
          <a:prstGeom prst="rect">
            <a:avLst/>
          </a:prstGeom>
        </p:spPr>
      </p:pic>
    </p:spTree>
    <p:extLst>
      <p:ext uri="{BB962C8B-B14F-4D97-AF65-F5344CB8AC3E}">
        <p14:creationId xmlns:p14="http://schemas.microsoft.com/office/powerpoint/2010/main" val="205463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zh-CN" altLang="en-US" sz="1400" dirty="0"/>
              <a:t>集成学习（三）</a:t>
            </a:r>
            <a:r>
              <a:rPr lang="en-US" altLang="zh-CN" sz="1400" dirty="0" smtClean="0"/>
              <a:t>XGBoost</a:t>
            </a:r>
            <a:r>
              <a:rPr lang="zh-CN" altLang="en-US" sz="1400" dirty="0" smtClean="0"/>
              <a:t>： </a:t>
            </a:r>
            <a:r>
              <a:rPr lang="en-US" altLang="zh-CN" sz="1400" dirty="0" smtClean="0">
                <a:hlinkClick r:id="rId2"/>
              </a:rPr>
              <a:t>https</a:t>
            </a:r>
            <a:r>
              <a:rPr lang="en-US" altLang="zh-CN" sz="1400" dirty="0">
                <a:hlinkClick r:id="rId2"/>
              </a:rPr>
              <a:t>://www.hrwhisper.me/machine-learning-xgboost</a:t>
            </a:r>
            <a:r>
              <a:rPr lang="en-US" altLang="zh-CN" sz="1400" dirty="0" smtClean="0">
                <a:hlinkClick r:id="rId2"/>
              </a:rPr>
              <a:t>/</a:t>
            </a:r>
            <a:endParaRPr lang="en-US" altLang="zh-CN" sz="1400" dirty="0" smtClean="0"/>
          </a:p>
          <a:p>
            <a:r>
              <a:rPr lang="en-US" altLang="zh-CN" sz="1400" dirty="0"/>
              <a:t>XGBoost</a:t>
            </a:r>
            <a:r>
              <a:rPr lang="zh-CN" altLang="en-US" sz="1400" dirty="0"/>
              <a:t>解读</a:t>
            </a:r>
            <a:r>
              <a:rPr lang="en-US" altLang="zh-CN" sz="1400" dirty="0"/>
              <a:t>(2)--</a:t>
            </a:r>
            <a:r>
              <a:rPr lang="zh-CN" altLang="en-US" sz="1400" dirty="0"/>
              <a:t>近似分割算法</a:t>
            </a:r>
            <a:r>
              <a:rPr lang="en-US" altLang="zh-CN" sz="1400" dirty="0"/>
              <a:t>: </a:t>
            </a:r>
            <a:r>
              <a:rPr lang="en-US" altLang="zh-CN" sz="1400" dirty="0">
                <a:hlinkClick r:id="rId3"/>
              </a:rPr>
              <a:t>https://yxzf.github.io/2017/04/xgboost-v2</a:t>
            </a:r>
            <a:r>
              <a:rPr lang="en-US" altLang="zh-CN" sz="1400" dirty="0" smtClean="0">
                <a:hlinkClick r:id="rId3"/>
              </a:rPr>
              <a:t>/</a:t>
            </a:r>
            <a:r>
              <a:rPr lang="en-US" altLang="zh-CN" sz="1400" dirty="0" smtClean="0"/>
              <a:t>(</a:t>
            </a:r>
            <a:r>
              <a:rPr lang="en-US" altLang="zh-CN" sz="1400" dirty="0">
                <a:hlinkClick r:id="rId4"/>
              </a:rPr>
              <a:t>http://datavalley.github.io/2017/09/11/xgboost%E6%BA%90%E7%A0%81%E4%B9%8B%E5%88%86%E4%BD%8D%E7%82%B9</a:t>
            </a:r>
            <a:r>
              <a:rPr lang="en-US" altLang="zh-CN" sz="1400" dirty="0" smtClean="0"/>
              <a:t>)</a:t>
            </a:r>
          </a:p>
          <a:p>
            <a:r>
              <a:rPr lang="en-US" altLang="zh-CN" sz="1400" dirty="0"/>
              <a:t>Xgboost </a:t>
            </a:r>
            <a:r>
              <a:rPr lang="zh-CN" altLang="en-US" sz="1400" dirty="0"/>
              <a:t>和</a:t>
            </a:r>
            <a:r>
              <a:rPr lang="en-US" altLang="zh-CN" sz="1400" dirty="0"/>
              <a:t>lightGBM</a:t>
            </a:r>
            <a:r>
              <a:rPr lang="zh-CN" altLang="en-US" sz="1400" dirty="0"/>
              <a:t>：</a:t>
            </a:r>
            <a:r>
              <a:rPr lang="en-US" altLang="zh-CN" sz="1400" dirty="0"/>
              <a:t> </a:t>
            </a:r>
            <a:r>
              <a:rPr lang="en-US" altLang="zh-CN" sz="1400" dirty="0" smtClean="0">
                <a:hlinkClick r:id="rId5"/>
              </a:rPr>
              <a:t>https</a:t>
            </a:r>
            <a:r>
              <a:rPr lang="en-US" altLang="zh-CN" sz="1400" dirty="0">
                <a:hlinkClick r:id="rId5"/>
              </a:rPr>
              <a:t>://mp.weixin.qq.com/s/AG4QYTtdtj44hnf6sx0A_g</a:t>
            </a:r>
            <a:endParaRPr lang="en-US" altLang="zh-CN" sz="1400" dirty="0"/>
          </a:p>
          <a:p>
            <a:endParaRPr lang="en-US" altLang="zh-CN" dirty="0"/>
          </a:p>
          <a:p>
            <a:endParaRPr lang="en-US" altLang="zh-CN" dirty="0" smtClean="0"/>
          </a:p>
          <a:p>
            <a:endParaRPr lang="zh-CN" altLang="en-US" b="1" dirty="0"/>
          </a:p>
          <a:p>
            <a:endParaRPr lang="zh-CN" altLang="en-US" dirty="0"/>
          </a:p>
        </p:txBody>
      </p:sp>
    </p:spTree>
    <p:extLst>
      <p:ext uri="{BB962C8B-B14F-4D97-AF65-F5344CB8AC3E}">
        <p14:creationId xmlns:p14="http://schemas.microsoft.com/office/powerpoint/2010/main" val="2384155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Boosted tree</a:t>
            </a:r>
            <a:endParaRPr lang="zh-CN" altLang="en-US" dirty="0"/>
          </a:p>
        </p:txBody>
      </p:sp>
      <p:sp>
        <p:nvSpPr>
          <p:cNvPr id="3" name="内容占位符 2"/>
          <p:cNvSpPr>
            <a:spLocks noGrp="1"/>
          </p:cNvSpPr>
          <p:nvPr>
            <p:ph idx="1"/>
          </p:nvPr>
        </p:nvSpPr>
        <p:spPr/>
        <p:txBody>
          <a:bodyPr/>
          <a:lstStyle/>
          <a:p>
            <a:r>
              <a:rPr lang="zh-CN" altLang="en-US" dirty="0"/>
              <a:t>基学习</a:t>
            </a:r>
            <a:r>
              <a:rPr lang="zh-CN" altLang="en-US" dirty="0" smtClean="0"/>
              <a:t>器：</a:t>
            </a:r>
            <a:r>
              <a:rPr lang="en-US" altLang="zh-CN" dirty="0" smtClean="0"/>
              <a:t>CART</a:t>
            </a:r>
            <a:r>
              <a:rPr lang="zh-CN" altLang="en-US" dirty="0" smtClean="0"/>
              <a:t>回归树</a:t>
            </a:r>
            <a:endParaRPr lang="en-US" altLang="zh-CN" dirty="0" smtClean="0"/>
          </a:p>
          <a:p>
            <a:endParaRPr lang="en-US" altLang="zh-CN" dirty="0"/>
          </a:p>
        </p:txBody>
      </p:sp>
      <p:pic>
        <p:nvPicPr>
          <p:cNvPr id="4" name="内容占位符 4"/>
          <p:cNvPicPr>
            <a:picLocks noChangeAspect="1"/>
          </p:cNvPicPr>
          <p:nvPr/>
        </p:nvPicPr>
        <p:blipFill>
          <a:blip r:embed="rId2"/>
          <a:stretch>
            <a:fillRect/>
          </a:stretch>
        </p:blipFill>
        <p:spPr>
          <a:xfrm>
            <a:off x="874850" y="2455350"/>
            <a:ext cx="4891990" cy="3856550"/>
          </a:xfrm>
          <a:prstGeom prst="rect">
            <a:avLst/>
          </a:prstGeom>
        </p:spPr>
      </p:pic>
      <p:pic>
        <p:nvPicPr>
          <p:cNvPr id="2050" name="Picture 2" descr="https://yxzf.github.io/images/datamining/xgboost_fig/c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6294"/>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94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Boosted tree</a:t>
            </a:r>
            <a:endParaRPr lang="zh-CN" altLang="en-US" dirty="0"/>
          </a:p>
        </p:txBody>
      </p:sp>
      <p:sp>
        <p:nvSpPr>
          <p:cNvPr id="3" name="内容占位符 2"/>
          <p:cNvSpPr>
            <a:spLocks noGrp="1"/>
          </p:cNvSpPr>
          <p:nvPr>
            <p:ph idx="1"/>
          </p:nvPr>
        </p:nvSpPr>
        <p:spPr/>
        <p:txBody>
          <a:bodyPr/>
          <a:lstStyle/>
          <a:p>
            <a:r>
              <a:rPr lang="en-US" altLang="zh-CN" b="1" dirty="0"/>
              <a:t>Tree </a:t>
            </a:r>
            <a:r>
              <a:rPr lang="en-US" altLang="zh-CN" b="1" dirty="0" smtClean="0"/>
              <a:t>Ensemble</a:t>
            </a:r>
          </a:p>
          <a:p>
            <a:r>
              <a:rPr lang="zh-CN" altLang="en-US" dirty="0"/>
              <a:t>模型</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目标函数：</a:t>
            </a:r>
            <a:endParaRPr lang="en-US" altLang="zh-CN" dirty="0" smtClean="0"/>
          </a:p>
          <a:p>
            <a:endParaRPr lang="en-US" altLang="zh-CN" dirty="0"/>
          </a:p>
          <a:p>
            <a:endParaRPr lang="zh-CN" altLang="en-US" dirty="0"/>
          </a:p>
        </p:txBody>
      </p:sp>
      <p:pic>
        <p:nvPicPr>
          <p:cNvPr id="3074" name="Picture 2" descr="https://yxzf.github.io/images/datamining/xgboost_fig/twoc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078" y="3396150"/>
            <a:ext cx="5192775" cy="346185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9B556F6-8823-A54C-B4A9-1C4C4DB7469A}"/>
              </a:ext>
            </a:extLst>
          </p:cNvPr>
          <p:cNvPicPr>
            <a:picLocks noChangeAspect="1"/>
          </p:cNvPicPr>
          <p:nvPr/>
        </p:nvPicPr>
        <p:blipFill>
          <a:blip r:embed="rId3"/>
          <a:stretch>
            <a:fillRect/>
          </a:stretch>
        </p:blipFill>
        <p:spPr>
          <a:xfrm>
            <a:off x="6849078" y="281804"/>
            <a:ext cx="5059130" cy="3291327"/>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1694" y="2681520"/>
            <a:ext cx="2657846" cy="1057423"/>
          </a:xfrm>
          <a:prstGeom prst="rect">
            <a:avLst/>
          </a:prstGeom>
        </p:spPr>
      </p:pic>
      <p:sp>
        <p:nvSpPr>
          <p:cNvPr id="7" name="文本框 6"/>
          <p:cNvSpPr txBox="1"/>
          <p:nvPr/>
        </p:nvSpPr>
        <p:spPr>
          <a:xfrm>
            <a:off x="838200" y="4001294"/>
            <a:ext cx="5932219" cy="646331"/>
          </a:xfrm>
          <a:prstGeom prst="rect">
            <a:avLst/>
          </a:prstGeom>
          <a:noFill/>
        </p:spPr>
        <p:txBody>
          <a:bodyPr wrap="square" rtlCol="0">
            <a:spAutoFit/>
          </a:bodyPr>
          <a:lstStyle/>
          <a:p>
            <a:r>
              <a:rPr lang="en-US" altLang="zh-CN" dirty="0" smtClean="0"/>
              <a:t>K</a:t>
            </a:r>
            <a:r>
              <a:rPr lang="zh-CN" altLang="en-US" dirty="0" smtClean="0"/>
              <a:t>为树的棵数，</a:t>
            </a:r>
            <a:r>
              <a:rPr lang="en-US" altLang="zh-CN" dirty="0" smtClean="0"/>
              <a:t>f</a:t>
            </a:r>
            <a:r>
              <a:rPr lang="zh-CN" altLang="en-US" dirty="0" smtClean="0"/>
              <a:t>是在函数空间</a:t>
            </a:r>
            <a:r>
              <a:rPr lang="en-US" altLang="zh-CN" dirty="0" smtClean="0"/>
              <a:t>F</a:t>
            </a:r>
            <a:r>
              <a:rPr lang="zh-CN" altLang="en-US" dirty="0" smtClean="0"/>
              <a:t>里的函数，</a:t>
            </a:r>
            <a:r>
              <a:rPr lang="en-US" altLang="zh-CN" dirty="0" smtClean="0"/>
              <a:t>F</a:t>
            </a:r>
            <a:r>
              <a:rPr lang="zh-CN" altLang="en-US" dirty="0" smtClean="0"/>
              <a:t>对应所有</a:t>
            </a:r>
            <a:r>
              <a:rPr lang="en-US" altLang="zh-CN" dirty="0" smtClean="0"/>
              <a:t>CART</a:t>
            </a:r>
            <a:r>
              <a:rPr lang="zh-CN" altLang="en-US" dirty="0" smtClean="0"/>
              <a:t>树。</a:t>
            </a:r>
            <a:endParaRPr lang="en-US" altLang="zh-CN" dirty="0" smtClean="0"/>
          </a:p>
        </p:txBody>
      </p:sp>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1694" y="5438687"/>
            <a:ext cx="3696216" cy="1076475"/>
          </a:xfrm>
          <a:prstGeom prst="rect">
            <a:avLst/>
          </a:prstGeom>
        </p:spPr>
      </p:pic>
    </p:spTree>
    <p:extLst>
      <p:ext uri="{BB962C8B-B14F-4D97-AF65-F5344CB8AC3E}">
        <p14:creationId xmlns:p14="http://schemas.microsoft.com/office/powerpoint/2010/main" val="4280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7BBA9-F882-2A4F-AE99-76DF379D76A3}"/>
              </a:ext>
            </a:extLst>
          </p:cNvPr>
          <p:cNvSpPr>
            <a:spLocks noGrp="1"/>
          </p:cNvSpPr>
          <p:nvPr>
            <p:ph type="title"/>
          </p:nvPr>
        </p:nvSpPr>
        <p:spPr/>
        <p:txBody>
          <a:bodyPr/>
          <a:lstStyle/>
          <a:p>
            <a:r>
              <a:rPr kumimoji="1" lang="zh-CN" altLang="en-US" dirty="0"/>
              <a:t>提升树算法</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35DB2A0-83E6-DA40-9BEB-D0CDE88569B9}"/>
                  </a:ext>
                </a:extLst>
              </p:cNvPr>
              <p:cNvSpPr txBox="1"/>
              <p:nvPr/>
            </p:nvSpPr>
            <p:spPr>
              <a:xfrm>
                <a:off x="1013564" y="1506022"/>
                <a:ext cx="9896605" cy="3976088"/>
              </a:xfrm>
              <a:prstGeom prst="rect">
                <a:avLst/>
              </a:prstGeom>
              <a:noFill/>
            </p:spPr>
            <p:txBody>
              <a:bodyPr wrap="square" rtlCol="0">
                <a:spAutoFit/>
              </a:bodyPr>
              <a:lstStyle/>
              <a:p>
                <a:r>
                  <a:rPr lang="zh-CN" altLang="en-US" sz="2800" dirty="0"/>
                  <a:t>（</a:t>
                </a:r>
                <a:r>
                  <a:rPr lang="en-US" altLang="zh-CN" sz="2800" dirty="0"/>
                  <a:t>1</a:t>
                </a:r>
                <a:r>
                  <a:rPr lang="zh-CN" altLang="en-US" sz="2800" dirty="0"/>
                  <a:t>）初始化</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f</m:t>
                        </m:r>
                      </m:e>
                      <m:sub>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=0</m:t>
                    </m:r>
                  </m:oMath>
                </a14:m>
                <a:endParaRPr lang="en-US" altLang="zh-CN" sz="2800" b="0" dirty="0"/>
              </a:p>
              <a:p>
                <a:r>
                  <a:rPr lang="zh-CN" altLang="en-US" sz="2800" dirty="0"/>
                  <a:t>（</a:t>
                </a:r>
                <a:r>
                  <a:rPr lang="en-US" altLang="zh-CN" sz="2800" dirty="0"/>
                  <a:t>2</a:t>
                </a:r>
                <a:r>
                  <a:rPr lang="zh-CN" altLang="en-US" sz="2800" dirty="0"/>
                  <a:t>）对</a:t>
                </a:r>
                <a14:m>
                  <m:oMath xmlns:m="http://schemas.openxmlformats.org/officeDocument/2006/math">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𝑀</m:t>
                    </m:r>
                  </m:oMath>
                </a14:m>
                <a:endParaRPr lang="en-US" altLang="zh-CN" sz="2800" b="0" dirty="0"/>
              </a:p>
              <a:p>
                <a:r>
                  <a:rPr lang="en-US" altLang="zh-CN" sz="2800" dirty="0"/>
                  <a:t>	</a:t>
                </a:r>
                <a:r>
                  <a:rPr lang="zh-CN" altLang="en-US" sz="2800" dirty="0"/>
                  <a:t>（</a:t>
                </a:r>
                <a:r>
                  <a:rPr lang="en-US" altLang="zh-CN" sz="2800" dirty="0"/>
                  <a:t>a</a:t>
                </a:r>
                <a:r>
                  <a:rPr lang="zh-CN" altLang="en-US" sz="2800" dirty="0"/>
                  <a:t>）计算残差：</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r</m:t>
                        </m:r>
                      </m:e>
                      <m:sub>
                        <m:r>
                          <a:rPr lang="en-US" altLang="zh-CN" sz="2800" b="0" i="1" smtClean="0">
                            <a:latin typeface="Cambria Math" panose="02040503050406030204" pitchFamily="18" charset="0"/>
                          </a:rPr>
                          <m:t>𝑚𝑖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𝑁</m:t>
                    </m:r>
                  </m:oMath>
                </a14:m>
                <a:endParaRPr lang="en-US" altLang="zh-CN" sz="2800" b="0" dirty="0"/>
              </a:p>
              <a:p>
                <a:r>
                  <a:rPr lang="en-US" altLang="zh-CN" sz="2800" dirty="0"/>
                  <a:t>	</a:t>
                </a:r>
                <a:r>
                  <a:rPr lang="zh-CN" altLang="en-US" sz="2800" dirty="0"/>
                  <a:t>（</a:t>
                </a:r>
                <a:r>
                  <a:rPr lang="en-US" altLang="zh-CN" sz="2800" dirty="0"/>
                  <a:t>b</a:t>
                </a:r>
                <a:r>
                  <a:rPr lang="zh-CN" altLang="en-US" sz="2800" dirty="0"/>
                  <a:t>）拟合残差</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r</m:t>
                        </m:r>
                      </m:e>
                      <m:sub>
                        <m:r>
                          <a:rPr lang="en-US" altLang="zh-CN" sz="2800" b="0" i="1" smtClean="0">
                            <a:latin typeface="Cambria Math" panose="02040503050406030204" pitchFamily="18" charset="0"/>
                          </a:rPr>
                          <m:t>𝑚𝑖</m:t>
                        </m:r>
                      </m:sub>
                    </m:sSub>
                  </m:oMath>
                </a14:m>
                <a:r>
                  <a:rPr lang="zh-CN" altLang="en-US" sz="2800" dirty="0"/>
                  <a:t>学习一个回归树</a:t>
                </a:r>
                <a14:m>
                  <m:oMath xmlns:m="http://schemas.openxmlformats.org/officeDocument/2006/math">
                    <m:sSub>
                      <m:sSubPr>
                        <m:ctrlPr>
                          <a:rPr lang="en-US" altLang="zh-CN" sz="2800" b="0" i="1" smtClean="0">
                            <a:latin typeface="Cambria Math" panose="02040503050406030204" pitchFamily="18" charset="0"/>
                          </a:rPr>
                        </m:ctrlPr>
                      </m:sSubPr>
                      <m:e>
                        <m:r>
                          <m:rPr>
                            <m:sty m:val="p"/>
                          </m:rPr>
                          <a:rPr lang="en-US" altLang="zh-CN" sz="2800" i="1">
                            <a:latin typeface="Cambria Math" panose="02040503050406030204" pitchFamily="18" charset="0"/>
                          </a:rPr>
                          <m:t>h</m:t>
                        </m:r>
                      </m:e>
                      <m:sub>
                        <m:r>
                          <a:rPr lang="en-US" altLang="zh-CN" sz="2800" b="0" i="1" smtClean="0">
                            <a:latin typeface="Cambria Math" panose="02040503050406030204" pitchFamily="18" charset="0"/>
                          </a:rPr>
                          <m:t>𝑚</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oMath>
                </a14:m>
                <a:endParaRPr lang="en-US" altLang="zh-CN" sz="2800" dirty="0"/>
              </a:p>
              <a:p>
                <a:r>
                  <a:rPr lang="en-US" altLang="zh-CN" sz="2800" dirty="0"/>
                  <a:t>	</a:t>
                </a:r>
                <a:r>
                  <a:rPr lang="zh-CN" altLang="en-US" sz="2800" dirty="0"/>
                  <a:t>（</a:t>
                </a:r>
                <a:r>
                  <a:rPr lang="en-US" altLang="zh-CN" sz="2800" dirty="0"/>
                  <a:t>c</a:t>
                </a:r>
                <a:r>
                  <a:rPr lang="zh-CN" altLang="en-US" sz="2800" dirty="0"/>
                  <a:t>）更新</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𝑚</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oMath>
                </a14:m>
                <a:r>
                  <a:rPr lang="en-US" altLang="zh-CN" sz="2800" b="0"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𝑚</m:t>
                        </m:r>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oMath>
                </a14:m>
                <a:r>
                  <a:rPr lang="en-US" altLang="zh-CN" sz="2800" dirty="0"/>
                  <a:t>+</a:t>
                </a:r>
                <a:r>
                  <a:rPr lang="en-US" altLang="zh-CN" sz="2800" b="0" dirty="0"/>
                  <a:t> </a:t>
                </a:r>
                <a14:m>
                  <m:oMath xmlns:m="http://schemas.openxmlformats.org/officeDocument/2006/math">
                    <m:sSub>
                      <m:sSubPr>
                        <m:ctrlPr>
                          <a:rPr lang="en-US" altLang="zh-CN" sz="2800" b="0" i="1" smtClean="0">
                            <a:latin typeface="Cambria Math" panose="02040503050406030204" pitchFamily="18" charset="0"/>
                          </a:rPr>
                        </m:ctrlPr>
                      </m:sSubPr>
                      <m:e>
                        <m:r>
                          <m:rPr>
                            <m:sty m:val="p"/>
                          </m:rPr>
                          <a:rPr lang="en-US" altLang="zh-CN" sz="2800" i="1">
                            <a:latin typeface="Cambria Math" panose="02040503050406030204" pitchFamily="18" charset="0"/>
                          </a:rPr>
                          <m:t>h</m:t>
                        </m:r>
                      </m:e>
                      <m:sub>
                        <m:r>
                          <a:rPr lang="en-US" altLang="zh-CN" sz="2800" b="0" i="1" smtClean="0">
                            <a:latin typeface="Cambria Math" panose="02040503050406030204" pitchFamily="18" charset="0"/>
                          </a:rPr>
                          <m:t>𝑚</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oMath>
                </a14:m>
                <a:endParaRPr lang="en-US" altLang="zh-CN" sz="2800" dirty="0"/>
              </a:p>
              <a:p>
                <a:r>
                  <a:rPr lang="zh-CN" altLang="en-US" sz="2800" dirty="0"/>
                  <a:t>（</a:t>
                </a:r>
                <a:r>
                  <a:rPr lang="en-US" altLang="zh-CN" sz="2800" dirty="0"/>
                  <a:t>3</a:t>
                </a:r>
                <a:r>
                  <a:rPr lang="zh-CN" altLang="en-US" sz="2800" dirty="0"/>
                  <a:t>）得到回归问题提升树：</a:t>
                </a:r>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m:rPr>
                              <m:sty m:val="p"/>
                            </m:rPr>
                            <a:rPr lang="en-US" altLang="zh-CN" sz="2800" i="1">
                              <a:latin typeface="Cambria Math" panose="02040503050406030204" pitchFamily="18" charset="0"/>
                            </a:rPr>
                            <m:t>M</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sty m:val="p"/>
                              <m:brk m:alnAt="23"/>
                            </m:rPr>
                            <a:rPr lang="en-US" altLang="zh-CN" sz="2800" i="1">
                              <a:latin typeface="Cambria Math" panose="02040503050406030204" pitchFamily="18" charset="0"/>
                            </a:rPr>
                            <m:t>m</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𝑀</m:t>
                          </m:r>
                        </m:sup>
                        <m:e>
                          <m:sSub>
                            <m:sSubPr>
                              <m:ctrlPr>
                                <a:rPr lang="en-US" altLang="zh-CN" sz="2800" b="0" i="1" smtClean="0">
                                  <a:latin typeface="Cambria Math" panose="02040503050406030204" pitchFamily="18" charset="0"/>
                                </a:rPr>
                              </m:ctrlPr>
                            </m:sSubPr>
                            <m:e>
                              <m:r>
                                <m:rPr>
                                  <m:sty m:val="p"/>
                                </m:rPr>
                                <a:rPr lang="en-US" altLang="zh-CN" sz="2800" i="1">
                                  <a:latin typeface="Cambria Math" panose="02040503050406030204" pitchFamily="18" charset="0"/>
                                </a:rPr>
                                <m:t>h</m:t>
                              </m:r>
                            </m:e>
                            <m:sub>
                              <m:r>
                                <a:rPr lang="en-US" altLang="zh-CN" sz="2800" b="0" i="1" smtClean="0">
                                  <a:latin typeface="Cambria Math" panose="02040503050406030204" pitchFamily="18" charset="0"/>
                                </a:rPr>
                                <m:t>𝑚</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e>
                      </m:nary>
                    </m:oMath>
                  </m:oMathPara>
                </a14:m>
                <a:endParaRPr lang="zh-CN" altLang="en-US" sz="2800" dirty="0"/>
              </a:p>
            </p:txBody>
          </p:sp>
        </mc:Choice>
        <mc:Fallback xmlns="">
          <p:sp>
            <p:nvSpPr>
              <p:cNvPr id="5" name="文本框 4">
                <a:extLst>
                  <a:ext uri="{FF2B5EF4-FFF2-40B4-BE49-F238E27FC236}">
                    <a16:creationId xmlns:a16="http://schemas.microsoft.com/office/drawing/2014/main" id="{435DB2A0-83E6-DA40-9BEB-D0CDE88569B9}"/>
                  </a:ext>
                </a:extLst>
              </p:cNvPr>
              <p:cNvSpPr txBox="1">
                <a:spLocks noRot="1" noChangeAspect="1" noMove="1" noResize="1" noEditPoints="1" noAdjustHandles="1" noChangeArrowheads="1" noChangeShapeType="1" noTextEdit="1"/>
              </p:cNvSpPr>
              <p:nvPr/>
            </p:nvSpPr>
            <p:spPr>
              <a:xfrm>
                <a:off x="1013564" y="1506022"/>
                <a:ext cx="9896605" cy="3976088"/>
              </a:xfrm>
              <a:prstGeom prst="rect">
                <a:avLst/>
              </a:prstGeom>
              <a:blipFill>
                <a:blip r:embed="rId2"/>
                <a:stretch>
                  <a:fillRect l="-1282" t="-1274"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6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CCF3C-F36F-C74E-90AB-76A1C3AC96B0}"/>
              </a:ext>
            </a:extLst>
          </p:cNvPr>
          <p:cNvSpPr>
            <a:spLocks noGrp="1"/>
          </p:cNvSpPr>
          <p:nvPr>
            <p:ph type="title"/>
          </p:nvPr>
        </p:nvSpPr>
        <p:spPr/>
        <p:txBody>
          <a:bodyPr/>
          <a:lstStyle/>
          <a:p>
            <a:r>
              <a:rPr kumimoji="1" lang="zh-CN" altLang="en-US" dirty="0"/>
              <a:t>梯度提升方法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8CB265-40BF-7444-8D61-9EBF84D7F35F}"/>
                  </a:ext>
                </a:extLst>
              </p:cNvPr>
              <p:cNvSpPr>
                <a:spLocks noGrp="1"/>
              </p:cNvSpPr>
              <p:nvPr>
                <p:ph idx="1"/>
              </p:nvPr>
            </p:nvSpPr>
            <p:spPr/>
            <p:txBody>
              <a:bodyPr/>
              <a:lstStyle/>
              <a:p>
                <a:pPr marL="0" indent="0">
                  <a:buNone/>
                </a:pPr>
                <a:r>
                  <a:rPr lang="zh-CN" altLang="en-US" dirty="0"/>
                  <a:t>第</a:t>
                </a:r>
                <a14:m>
                  <m:oMath xmlns:m="http://schemas.openxmlformats.org/officeDocument/2006/math">
                    <m:r>
                      <a:rPr lang="en-US" altLang="zh-CN" b="0" i="1" smtClean="0">
                        <a:latin typeface="Cambria Math" panose="02040503050406030204" pitchFamily="18" charset="0"/>
                      </a:rPr>
                      <m:t>𝑡</m:t>
                    </m:r>
                  </m:oMath>
                </a14:m>
                <a:r>
                  <a:rPr lang="zh-CN" altLang="en-US" dirty="0"/>
                  <a:t>轮的第</a:t>
                </a:r>
                <a14:m>
                  <m:oMath xmlns:m="http://schemas.openxmlformats.org/officeDocument/2006/math">
                    <m:r>
                      <a:rPr lang="en-US" altLang="zh-CN" b="0" i="1" smtClean="0">
                        <a:latin typeface="Cambria Math" panose="02040503050406030204" pitchFamily="18" charset="0"/>
                      </a:rPr>
                      <m:t>𝑖</m:t>
                    </m:r>
                  </m:oMath>
                </a14:m>
                <a:r>
                  <a:rPr lang="zh-CN" altLang="en-US" dirty="0"/>
                  <a:t>个样本的损失函数的负梯度为：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m:rPr>
                                  <m:nor/>
                                </m:rPr>
                                <a:rPr lang="zh-CN" altLang="en-US"/>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num>
                            <m:den>
                              <m:r>
                                <m:rPr>
                                  <m:nor/>
                                </m:rPr>
                                <a:rPr lang="zh-CN" altLang="en-US"/>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den>
                          </m:f>
                          <m:r>
                            <a:rPr kumimoji="1" lang="en-US" altLang="zh-CN" b="0" i="1" smtClean="0">
                              <a:latin typeface="Cambria Math" panose="02040503050406030204" pitchFamily="18" charset="0"/>
                            </a:rPr>
                            <m:t>]</m:t>
                          </m:r>
                          <m:r>
                            <m:rPr>
                              <m:nor/>
                            </m:rPr>
                            <a:rPr kumimoji="1" lang="zh-CN" altLang="en-US" dirty="0"/>
                            <m:t> </m:t>
                          </m:r>
                        </m:e>
                        <m: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ub>
                      </m:sSub>
                    </m:oMath>
                  </m:oMathPara>
                </a14:m>
                <a:endParaRPr lang="en-US" altLang="zh-CN" dirty="0"/>
              </a:p>
              <a:p>
                <a:pPr marL="0" indent="0">
                  <a:buNone/>
                </a:pPr>
                <a:r>
                  <a:rPr lang="zh-CN" altLang="en-US" dirty="0"/>
                  <a:t>此时不同的损失函数将会得到不同的负梯度，如果选择平方损失：</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m:oMathPara>
                </a14:m>
                <a:endParaRPr lang="en-US" altLang="zh-CN" dirty="0"/>
              </a:p>
              <a:p>
                <a:pPr marL="0" indent="0">
                  <a:buNone/>
                </a:pPr>
                <a:r>
                  <a:rPr lang="zh-CN" altLang="en-US" dirty="0"/>
                  <a:t>负梯度为：</a:t>
                </a:r>
                <a:endParaRPr lang="en-US" altLang="zh-CN" dirty="0"/>
              </a:p>
              <a:p>
                <a:pPr marL="0" indent="0" algn="ctr">
                  <a:buNone/>
                </a:pPr>
                <a14:m>
                  <m:oMath xmlns:m="http://schemas.openxmlformats.org/officeDocument/2006/math">
                    <m:sSub>
                      <m:sSubPr>
                        <m:ctrlPr>
                          <a:rPr lang="en-US" altLang="zh-CN" i="1" smtClean="0">
                            <a:latin typeface="Cambria Math" panose="02040503050406030204" pitchFamily="18" charset="0"/>
                          </a:rPr>
                        </m:ctrlPr>
                      </m:sSubPr>
                      <m:e>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m:rPr>
                                <m:nor/>
                              </m:rPr>
                              <a:rPr lang="zh-CN" altLang="en-US"/>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num>
                          <m:den>
                            <m:r>
                              <m:rPr>
                                <m:nor/>
                              </m:rPr>
                              <a:rPr lang="zh-CN" altLang="en-US"/>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den>
                        </m:f>
                        <m:r>
                          <a:rPr kumimoji="1" lang="en-US" altLang="zh-CN" b="0" i="1" smtClean="0">
                            <a:latin typeface="Cambria Math" panose="02040503050406030204" pitchFamily="18" charset="0"/>
                          </a:rPr>
                          <m:t>]</m:t>
                        </m:r>
                        <m:r>
                          <m:rPr>
                            <m:nor/>
                          </m:rPr>
                          <a:rPr kumimoji="1" lang="zh-CN" altLang="en-US" dirty="0"/>
                          <m:t> </m:t>
                        </m:r>
                      </m:e>
                      <m:sub>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ub>
                    </m:sSub>
                  </m:oMath>
                </a14:m>
                <a:r>
                  <a:rPr lang="en-US" altLang="zh-CN" dirty="0"/>
                  <a:t>=</a:t>
                </a:r>
                <a:r>
                  <a:rPr lang="en-US" altLang="zh-CN" b="0"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oMath>
                </a14:m>
                <a:endParaRPr lang="en-US" altLang="zh-CN" dirty="0"/>
              </a:p>
            </p:txBody>
          </p:sp>
        </mc:Choice>
        <mc:Fallback xmlns="">
          <p:sp>
            <p:nvSpPr>
              <p:cNvPr id="3" name="内容占位符 2">
                <a:extLst>
                  <a:ext uri="{FF2B5EF4-FFF2-40B4-BE49-F238E27FC236}">
                    <a16:creationId xmlns:a16="http://schemas.microsoft.com/office/drawing/2014/main" id="{828CB265-40BF-7444-8D61-9EBF84D7F35F}"/>
                  </a:ext>
                </a:extLst>
              </p:cNvPr>
              <p:cNvSpPr>
                <a:spLocks noGrp="1" noRot="1" noChangeAspect="1" noMove="1" noResize="1" noEditPoints="1" noAdjustHandles="1" noChangeArrowheads="1" noChangeShapeType="1" noTextEdit="1"/>
              </p:cNvSpPr>
              <p:nvPr>
                <p:ph idx="1"/>
              </p:nvPr>
            </p:nvSpPr>
            <p:spPr>
              <a:blipFill>
                <a:blip r:embed="rId2"/>
                <a:stretch>
                  <a:fillRect l="-1086" t="-2632" r="-965"/>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F772F0E8-A7EC-5B4A-A00D-064D3F0EA90A}"/>
              </a:ext>
            </a:extLst>
          </p:cNvPr>
          <p:cNvSpPr/>
          <p:nvPr/>
        </p:nvSpPr>
        <p:spPr>
          <a:xfrm>
            <a:off x="7327726" y="4960307"/>
            <a:ext cx="1678488" cy="70145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1A8972B-8E15-F64B-A0E3-2520D593486C}"/>
              </a:ext>
            </a:extLst>
          </p:cNvPr>
          <p:cNvSpPr txBox="1"/>
          <p:nvPr/>
        </p:nvSpPr>
        <p:spPr>
          <a:xfrm>
            <a:off x="9093896" y="5015433"/>
            <a:ext cx="425885" cy="646331"/>
          </a:xfrm>
          <a:prstGeom prst="rect">
            <a:avLst/>
          </a:prstGeom>
          <a:noFill/>
        </p:spPr>
        <p:txBody>
          <a:bodyPr wrap="square" rtlCol="0">
            <a:spAutoFit/>
          </a:bodyPr>
          <a:lstStyle/>
          <a:p>
            <a:r>
              <a:rPr kumimoji="1" lang="zh-CN" altLang="en-US" dirty="0">
                <a:solidFill>
                  <a:srgbClr val="FF0000"/>
                </a:solidFill>
              </a:rPr>
              <a:t>残差</a:t>
            </a:r>
          </a:p>
        </p:txBody>
      </p:sp>
    </p:spTree>
    <p:extLst>
      <p:ext uri="{BB962C8B-B14F-4D97-AF65-F5344CB8AC3E}">
        <p14:creationId xmlns:p14="http://schemas.microsoft.com/office/powerpoint/2010/main" val="9469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E635B-1E3B-B346-BD64-E6D4FC35F38F}"/>
              </a:ext>
            </a:extLst>
          </p:cNvPr>
          <p:cNvSpPr>
            <a:spLocks noGrp="1"/>
          </p:cNvSpPr>
          <p:nvPr>
            <p:ph type="title"/>
          </p:nvPr>
        </p:nvSpPr>
        <p:spPr/>
        <p:txBody>
          <a:bodyPr/>
          <a:lstStyle/>
          <a:p>
            <a:r>
              <a:rPr kumimoji="1" lang="en-US" altLang="zh-CN" dirty="0"/>
              <a:t>GBDT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A7302D-4C61-A349-908A-6C9FD8BCEEEF}"/>
                  </a:ext>
                </a:extLst>
              </p:cNvPr>
              <p:cNvSpPr>
                <a:spLocks noGrp="1"/>
              </p:cNvSpPr>
              <p:nvPr>
                <p:ph idx="1"/>
              </p:nvPr>
            </p:nvSpPr>
            <p:spPr>
              <a:xfrm>
                <a:off x="838200" y="1315232"/>
                <a:ext cx="10515600" cy="5177643"/>
              </a:xfrm>
            </p:spPr>
            <p:txBody>
              <a:bodyPr>
                <a:normAutofit/>
              </a:bodyPr>
              <a:lstStyle/>
              <a:p>
                <a:pPr marL="0" indent="0">
                  <a:buNone/>
                </a:pPr>
                <a:r>
                  <a:rPr kumimoji="1" lang="zh-CN" altLang="en-US" sz="1800" dirty="0"/>
                  <a:t>（</a:t>
                </a:r>
                <a:r>
                  <a:rPr kumimoji="1" lang="en-US" altLang="zh-CN" sz="1800" dirty="0"/>
                  <a:t>1</a:t>
                </a:r>
                <a:r>
                  <a:rPr kumimoji="1" lang="zh-CN" altLang="en-US" sz="1800" dirty="0"/>
                  <a:t>）初始化弱学习器：</a:t>
                </a:r>
                <a14:m>
                  <m:oMath xmlns:m="http://schemas.openxmlformats.org/officeDocument/2006/math">
                    <m:sSub>
                      <m:sSubPr>
                        <m:ctrlPr>
                          <a:rPr kumimoji="1" lang="en-US" altLang="zh-CN" sz="1600" i="1" smtClean="0">
                            <a:latin typeface="Cambria Math" panose="02040503050406030204" pitchFamily="18" charset="0"/>
                          </a:rPr>
                        </m:ctrlPr>
                      </m:sSubPr>
                      <m:e>
                        <m:r>
                          <m:rPr>
                            <m:sty m:val="p"/>
                          </m:rPr>
                          <a:rPr kumimoji="1" lang="en-US" altLang="zh-CN" sz="1600" i="1">
                            <a:latin typeface="Cambria Math" panose="02040503050406030204" pitchFamily="18" charset="0"/>
                          </a:rPr>
                          <m:t>f</m:t>
                        </m:r>
                      </m:e>
                      <m:sub>
                        <m:r>
                          <a:rPr kumimoji="1" lang="en-US" altLang="zh-CN" sz="1600" b="0" i="1" smtClean="0">
                            <a:latin typeface="Cambria Math" panose="02040503050406030204" pitchFamily="18" charset="0"/>
                          </a:rPr>
                          <m:t>0</m:t>
                        </m:r>
                      </m:sub>
                    </m:sSub>
                    <m:d>
                      <m:dPr>
                        <m:ctrlPr>
                          <a:rPr kumimoji="1" lang="en-US" altLang="zh-CN" sz="1600" b="0" i="1" smtClean="0">
                            <a:latin typeface="Cambria Math" panose="02040503050406030204" pitchFamily="18" charset="0"/>
                          </a:rPr>
                        </m:ctrlPr>
                      </m:dPr>
                      <m:e>
                        <m:r>
                          <a:rPr kumimoji="1" lang="en-US" altLang="zh-CN" sz="1600" b="0" i="1" smtClean="0">
                            <a:latin typeface="Cambria Math" panose="02040503050406030204" pitchFamily="18" charset="0"/>
                          </a:rPr>
                          <m:t>𝑥</m:t>
                        </m:r>
                      </m:e>
                    </m:d>
                    <m:r>
                      <a:rPr kumimoji="1" lang="en-US" altLang="zh-CN" sz="1600" b="0" i="1" smtClean="0">
                        <a:latin typeface="Cambria Math" panose="02040503050406030204" pitchFamily="18" charset="0"/>
                      </a:rPr>
                      <m:t>=</m:t>
                    </m:r>
                    <m:r>
                      <a:rPr kumimoji="1" lang="zh-CN" altLang="en-US"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𝑎𝑟𝑔𝑚𝑖𝑛</m:t>
                        </m:r>
                      </m:e>
                      <m:sub>
                        <m:r>
                          <a:rPr kumimoji="1" lang="en-US" altLang="zh-CN" sz="1600" b="0" i="1" smtClean="0">
                            <a:latin typeface="Cambria Math" panose="02040503050406030204" pitchFamily="18" charset="0"/>
                          </a:rPr>
                          <m:t>𝑐</m:t>
                        </m:r>
                      </m:sub>
                    </m:sSub>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𝑖</m:t>
                        </m:r>
                        <m:r>
                          <a:rPr kumimoji="1" lang="en-US" altLang="zh-CN" sz="1600" b="0" i="1" smtClean="0">
                            <a:latin typeface="Cambria Math" panose="02040503050406030204" pitchFamily="18" charset="0"/>
                          </a:rPr>
                          <m:t>=1</m:t>
                        </m:r>
                      </m:sub>
                      <m:sup>
                        <m:r>
                          <a:rPr kumimoji="1" lang="en-US" altLang="zh-CN" sz="1600" b="0" i="1" smtClean="0">
                            <a:latin typeface="Cambria Math" panose="02040503050406030204" pitchFamily="18" charset="0"/>
                          </a:rPr>
                          <m:t>𝑁</m:t>
                        </m:r>
                      </m:sup>
                      <m:e>
                        <m:r>
                          <a:rPr kumimoji="1" lang="en-US" altLang="zh-CN" sz="1600" b="0" i="1" smtClean="0">
                            <a:latin typeface="Cambria Math" panose="02040503050406030204" pitchFamily="18" charset="0"/>
                          </a:rPr>
                          <m:t>𝐿</m:t>
                        </m:r>
                        <m:r>
                          <a:rPr kumimoji="1" lang="en-US" altLang="zh-CN" sz="1600" b="0" i="1" smtClean="0">
                            <a:latin typeface="Cambria Math" panose="02040503050406030204" pitchFamily="18" charset="0"/>
                          </a:rPr>
                          <m:t>(</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𝑦</m:t>
                            </m:r>
                          </m:e>
                          <m:sub>
                            <m:r>
                              <a:rPr kumimoji="1" lang="en-US" altLang="zh-CN" sz="1600" b="0" i="1" smtClean="0">
                                <a:latin typeface="Cambria Math" panose="02040503050406030204" pitchFamily="18" charset="0"/>
                              </a:rPr>
                              <m:t>𝑖</m:t>
                            </m:r>
                          </m:sub>
                        </m:sSub>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𝑐</m:t>
                        </m:r>
                        <m:r>
                          <a:rPr kumimoji="1" lang="en-US" altLang="zh-CN" sz="1600" b="0" i="1" smtClean="0">
                            <a:latin typeface="Cambria Math" panose="02040503050406030204" pitchFamily="18" charset="0"/>
                          </a:rPr>
                          <m:t>)</m:t>
                        </m:r>
                      </m:e>
                    </m:nary>
                  </m:oMath>
                </a14:m>
                <a:endParaRPr kumimoji="1" lang="en-US" altLang="zh-CN" sz="1800" dirty="0"/>
              </a:p>
              <a:p>
                <a:pPr marL="0" indent="0">
                  <a:buNone/>
                </a:pPr>
                <a:r>
                  <a:rPr kumimoji="1" lang="zh-CN" altLang="en-US" sz="1800" dirty="0"/>
                  <a:t>（</a:t>
                </a:r>
                <a:r>
                  <a:rPr kumimoji="1" lang="en-US" altLang="zh-CN" sz="1800" dirty="0"/>
                  <a:t>2</a:t>
                </a:r>
                <a:r>
                  <a:rPr kumimoji="1" lang="zh-CN" altLang="en-US" sz="1800" dirty="0"/>
                  <a:t>）对</a:t>
                </a:r>
                <a14:m>
                  <m:oMath xmlns:m="http://schemas.openxmlformats.org/officeDocument/2006/math">
                    <m:r>
                      <a:rPr kumimoji="1" lang="en-US" altLang="zh-CN" sz="1800" b="0" i="1" smtClean="0">
                        <a:latin typeface="Cambria Math" panose="02040503050406030204" pitchFamily="18" charset="0"/>
                      </a:rPr>
                      <m:t>𝑚</m:t>
                    </m:r>
                    <m:r>
                      <a:rPr kumimoji="1" lang="en-US" altLang="zh-CN" sz="1800" b="0" i="1" smtClean="0">
                        <a:latin typeface="Cambria Math" panose="02040503050406030204" pitchFamily="18" charset="0"/>
                      </a:rPr>
                      <m:t>=1,2,…,</m:t>
                    </m:r>
                    <m:r>
                      <a:rPr kumimoji="1" lang="en-US" altLang="zh-CN" sz="1800" b="0" i="1" smtClean="0">
                        <a:latin typeface="Cambria Math" panose="02040503050406030204" pitchFamily="18" charset="0"/>
                      </a:rPr>
                      <m:t>𝑀</m:t>
                    </m:r>
                    <m:r>
                      <a:rPr kumimoji="1" lang="zh-CN" altLang="en-US" sz="1800" i="1">
                        <a:latin typeface="Cambria Math" panose="02040503050406030204" pitchFamily="18" charset="0"/>
                      </a:rPr>
                      <m:t>有</m:t>
                    </m:r>
                    <m:r>
                      <a:rPr kumimoji="1" lang="zh-CN" altLang="en-US" sz="1800" b="0" i="1" smtClean="0">
                        <a:latin typeface="Cambria Math" panose="02040503050406030204" pitchFamily="18" charset="0"/>
                      </a:rPr>
                      <m:t>：</m:t>
                    </m:r>
                  </m:oMath>
                </a14:m>
                <a:endParaRPr kumimoji="1" lang="en-US" altLang="zh-CN" sz="1800" dirty="0"/>
              </a:p>
              <a:p>
                <a:pPr marL="0" indent="0">
                  <a:buNone/>
                </a:pPr>
                <a:r>
                  <a:rPr kumimoji="1" lang="zh-CN" altLang="en-US" sz="1800" dirty="0"/>
                  <a:t>    （</a:t>
                </a:r>
                <a:r>
                  <a:rPr kumimoji="1" lang="en-US" altLang="zh-CN" sz="1800" dirty="0"/>
                  <a:t>a</a:t>
                </a:r>
                <a:r>
                  <a:rPr kumimoji="1" lang="zh-CN" altLang="en-US" sz="1800" dirty="0"/>
                  <a:t>）对每个样本</a:t>
                </a:r>
                <a14:m>
                  <m:oMath xmlns:m="http://schemas.openxmlformats.org/officeDocument/2006/math">
                    <m:r>
                      <a:rPr kumimoji="1" lang="en-US" altLang="zh-CN" sz="1800" b="0" i="1" smtClean="0">
                        <a:latin typeface="Cambria Math" panose="02040503050406030204" pitchFamily="18" charset="0"/>
                      </a:rPr>
                      <m:t>𝑖</m:t>
                    </m:r>
                    <m:r>
                      <a:rPr kumimoji="1" lang="en-US" altLang="zh-CN" sz="1800" b="0" i="1" smtClean="0">
                        <a:latin typeface="Cambria Math" panose="02040503050406030204" pitchFamily="18" charset="0"/>
                      </a:rPr>
                      <m:t>=1,2,…,</m:t>
                    </m:r>
                    <m:r>
                      <a:rPr kumimoji="1" lang="en-US" altLang="zh-CN" sz="1800" b="0" i="1" smtClean="0">
                        <a:latin typeface="Cambria Math" panose="02040503050406030204" pitchFamily="18" charset="0"/>
                      </a:rPr>
                      <m:t>𝑁</m:t>
                    </m:r>
                    <m:r>
                      <a:rPr kumimoji="1" lang="en-US" altLang="zh-CN" sz="1800" b="0" i="1" smtClean="0">
                        <a:latin typeface="Cambria Math" panose="02040503050406030204" pitchFamily="18" charset="0"/>
                      </a:rPr>
                      <m:t>,</m:t>
                    </m:r>
                  </m:oMath>
                </a14:m>
                <a:r>
                  <a:rPr kumimoji="1" lang="zh-CN" altLang="en-US" sz="1800" dirty="0"/>
                  <a:t>计算负梯度</a:t>
                </a:r>
                <a:r>
                  <a:rPr kumimoji="1" lang="en-US" altLang="zh-CN" sz="1800" dirty="0"/>
                  <a:t>,</a:t>
                </a:r>
                <a:r>
                  <a:rPr kumimoji="1" lang="zh-CN" altLang="en-US" sz="1800" dirty="0"/>
                  <a:t>即残差</a:t>
                </a:r>
                <a:endParaRPr kumimoji="1" lang="en-US" altLang="zh-CN" sz="18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𝑟</m:t>
                              </m:r>
                            </m:e>
                            <m:sub>
                              <m:r>
                                <a:rPr lang="en-US" altLang="zh-CN" sz="1800" b="0" i="1" smtClean="0">
                                  <a:latin typeface="Cambria Math" panose="02040503050406030204" pitchFamily="18" charset="0"/>
                                </a:rPr>
                                <m:t>𝑖𝑚</m:t>
                              </m:r>
                            </m:sub>
                          </m:sSub>
                          <m:r>
                            <a:rPr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m:t>
                          </m:r>
                          <m:f>
                            <m:fPr>
                              <m:ctrlPr>
                                <a:rPr kumimoji="1" lang="en-US" altLang="zh-CN" sz="1800" b="0" i="1" smtClean="0">
                                  <a:latin typeface="Cambria Math" panose="02040503050406030204" pitchFamily="18" charset="0"/>
                                </a:rPr>
                              </m:ctrlPr>
                            </m:fPr>
                            <m:num>
                              <m:r>
                                <m:rPr>
                                  <m:nor/>
                                </m:rPr>
                                <a:rPr lang="zh-CN" altLang="en-US" sz="1800"/>
                                <m:t>∂</m:t>
                              </m:r>
                              <m:r>
                                <a:rPr lang="en-US" altLang="zh-CN" sz="1800" b="0" i="1" smtClean="0">
                                  <a:latin typeface="Cambria Math" panose="02040503050406030204" pitchFamily="18" charset="0"/>
                                </a:rPr>
                                <m:t>𝐿</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sub>
                                  </m:sSub>
                                </m:e>
                              </m:d>
                              <m:r>
                                <a:rPr lang="en-US" altLang="zh-CN" sz="1800" b="0" i="1" smtClean="0">
                                  <a:latin typeface="Cambria Math" panose="02040503050406030204" pitchFamily="18" charset="0"/>
                                </a:rPr>
                                <m:t>)</m:t>
                              </m:r>
                            </m:num>
                            <m:den>
                              <m:r>
                                <m:rPr>
                                  <m:nor/>
                                </m:rPr>
                                <a:rPr lang="zh-CN" altLang="en-US" sz="1800"/>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sub>
                                  </m:sSub>
                                </m:e>
                              </m:d>
                            </m:den>
                          </m:f>
                          <m:r>
                            <a:rPr kumimoji="1" lang="en-US" altLang="zh-CN" sz="1800" b="0" i="1" smtClean="0">
                              <a:latin typeface="Cambria Math" panose="02040503050406030204" pitchFamily="18" charset="0"/>
                            </a:rPr>
                            <m:t>]</m:t>
                          </m:r>
                          <m:r>
                            <m:rPr>
                              <m:nor/>
                            </m:rPr>
                            <a:rPr kumimoji="1" lang="zh-CN" altLang="en-US" sz="1800" dirty="0"/>
                            <m:t> </m:t>
                          </m:r>
                        </m:e>
                        <m:sub>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e>
                          </m:d>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sub>
                      </m:sSub>
                    </m:oMath>
                  </m:oMathPara>
                </a14:m>
                <a:endParaRPr kumimoji="1" lang="en-US" altLang="zh-CN" sz="1800" dirty="0"/>
              </a:p>
              <a:p>
                <a:pPr marL="0" indent="0">
                  <a:buNone/>
                </a:pPr>
                <a:r>
                  <a:rPr kumimoji="1" lang="zh-CN" altLang="en-US" sz="1800" dirty="0"/>
                  <a:t>    （</a:t>
                </a:r>
                <a:r>
                  <a:rPr kumimoji="1" lang="en-US" altLang="zh-CN" sz="1800" dirty="0"/>
                  <a:t>b</a:t>
                </a:r>
                <a:r>
                  <a:rPr kumimoji="1" lang="zh-CN" altLang="en-US" sz="1800" dirty="0"/>
                  <a:t>）将上步得到的残差作为样本新的真实值</a:t>
                </a:r>
                <a:r>
                  <a:rPr kumimoji="1" lang="en-US" altLang="zh-CN" sz="1800" dirty="0"/>
                  <a:t>,</a:t>
                </a:r>
                <a:r>
                  <a:rPr kumimoji="1" lang="zh-CN" altLang="en-US" sz="1800" dirty="0"/>
                  <a:t>并将数据</a:t>
                </a:r>
                <a14:m>
                  <m:oMath xmlns:m="http://schemas.openxmlformats.org/officeDocument/2006/math">
                    <m:r>
                      <a:rPr kumimoji="1" lang="en-US" altLang="zh-CN" sz="1800" b="0" i="0" smtClean="0">
                        <a:latin typeface="Cambria Math" panose="02040503050406030204" pitchFamily="18" charset="0"/>
                      </a:rPr>
                      <m:t>(</m:t>
                    </m:r>
                    <m:r>
                      <a:rPr kumimoji="1" lang="en-US" altLang="zh-CN" sz="1800" b="0" i="1" smtClean="0">
                        <a:latin typeface="Cambria Math" panose="02040503050406030204" pitchFamily="18" charset="0"/>
                      </a:rPr>
                      <m:t>𝑥𝑖</m:t>
                    </m:r>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𝑟</m:t>
                        </m:r>
                      </m:e>
                      <m:sub>
                        <m:r>
                          <a:rPr kumimoji="1" lang="en-US" altLang="zh-CN" sz="1800" b="0" i="1" smtClean="0">
                            <a:latin typeface="Cambria Math" panose="02040503050406030204" pitchFamily="18" charset="0"/>
                          </a:rPr>
                          <m:t>𝑖𝑚</m:t>
                        </m:r>
                      </m:sub>
                    </m:sSub>
                  </m:oMath>
                </a14:m>
                <a:r>
                  <a:rPr kumimoji="1" lang="en-US" altLang="zh-CN" sz="1800" dirty="0"/>
                  <a:t>),</a:t>
                </a:r>
                <a14:m>
                  <m:oMath xmlns:m="http://schemas.openxmlformats.org/officeDocument/2006/math">
                    <m:r>
                      <a:rPr kumimoji="1" lang="en-US" altLang="zh-CN" sz="1800" b="0" i="1" smtClean="0">
                        <a:latin typeface="Cambria Math" panose="02040503050406030204" pitchFamily="18" charset="0"/>
                      </a:rPr>
                      <m:t>𝑖</m:t>
                    </m:r>
                    <m:r>
                      <a:rPr kumimoji="1" lang="en-US" altLang="zh-CN" sz="1800" b="0" i="1" smtClean="0">
                        <a:latin typeface="Cambria Math" panose="02040503050406030204" pitchFamily="18" charset="0"/>
                      </a:rPr>
                      <m:t>=1,2,…,</m:t>
                    </m:r>
                    <m:r>
                      <a:rPr kumimoji="1" lang="en-US" altLang="zh-CN" sz="1800" b="0" i="1" smtClean="0">
                        <a:latin typeface="Cambria Math" panose="02040503050406030204" pitchFamily="18" charset="0"/>
                      </a:rPr>
                      <m:t>𝑁</m:t>
                    </m:r>
                  </m:oMath>
                </a14:m>
                <a:r>
                  <a:rPr kumimoji="1" lang="zh-CN" altLang="en-US" sz="1800" dirty="0"/>
                  <a:t>作为下棵树的训练数据</a:t>
                </a:r>
                <a:r>
                  <a:rPr kumimoji="1" lang="en-US" altLang="zh-CN" sz="1800" dirty="0"/>
                  <a:t>,</a:t>
                </a:r>
                <a:r>
                  <a:rPr kumimoji="1" lang="zh-CN" altLang="en-US" sz="1800" dirty="0"/>
                  <a:t>得到一颗新的回归树</a:t>
                </a:r>
                <a14:m>
                  <m:oMath xmlns:m="http://schemas.openxmlformats.org/officeDocument/2006/math">
                    <m:sSub>
                      <m:sSubPr>
                        <m:ctrlPr>
                          <a:rPr kumimoji="1" lang="en-US" altLang="zh-CN" sz="1800" i="1" smtClean="0">
                            <a:latin typeface="Cambria Math" panose="02040503050406030204" pitchFamily="18" charset="0"/>
                          </a:rPr>
                        </m:ctrlPr>
                      </m:sSubPr>
                      <m:e>
                        <m:r>
                          <m:rPr>
                            <m:sty m:val="p"/>
                          </m:rPr>
                          <a:rPr kumimoji="1" lang="en-US" altLang="zh-CN" sz="1800" i="1">
                            <a:latin typeface="Cambria Math" panose="02040503050406030204" pitchFamily="18" charset="0"/>
                          </a:rPr>
                          <m:t>f</m:t>
                        </m:r>
                      </m:e>
                      <m:sub>
                        <m:r>
                          <a:rPr kumimoji="1" lang="en-US" altLang="zh-CN" sz="1800" b="0" i="1" smtClean="0">
                            <a:latin typeface="Cambria Math" panose="02040503050406030204" pitchFamily="18" charset="0"/>
                          </a:rPr>
                          <m:t>𝑚</m:t>
                        </m:r>
                      </m:sub>
                    </m:sSub>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e>
                    </m:d>
                    <m:r>
                      <a:rPr kumimoji="1" lang="en-US" altLang="zh-CN" sz="1800" b="0" i="0" smtClean="0">
                        <a:latin typeface="Cambria Math" panose="02040503050406030204" pitchFamily="18" charset="0"/>
                      </a:rPr>
                      <m:t>,</m:t>
                    </m:r>
                  </m:oMath>
                </a14:m>
                <a:r>
                  <a:rPr kumimoji="1" lang="zh-CN" altLang="en-US" sz="1800" dirty="0"/>
                  <a:t>其对应的叶子节点区域为</a:t>
                </a:r>
                <a14:m>
                  <m:oMath xmlns:m="http://schemas.openxmlformats.org/officeDocument/2006/math">
                    <m:sSub>
                      <m:sSubPr>
                        <m:ctrlPr>
                          <a:rPr kumimoji="1" lang="en-US" altLang="zh-CN" sz="1800" b="0" i="1" smtClean="0">
                            <a:latin typeface="Cambria Math" panose="02040503050406030204" pitchFamily="18" charset="0"/>
                          </a:rPr>
                        </m:ctrlPr>
                      </m:sSubPr>
                      <m:e>
                        <m:r>
                          <m:rPr>
                            <m:sty m:val="p"/>
                          </m:rPr>
                          <a:rPr kumimoji="1" lang="en-US" altLang="zh-CN" sz="1800" i="1">
                            <a:latin typeface="Cambria Math" panose="02040503050406030204" pitchFamily="18" charset="0"/>
                          </a:rPr>
                          <m:t>R</m:t>
                        </m:r>
                      </m:e>
                      <m:sub>
                        <m:r>
                          <m:rPr>
                            <m:sty m:val="p"/>
                          </m:rPr>
                          <a:rPr kumimoji="1" lang="en-US" altLang="zh-CN" sz="1800" i="1">
                            <a:latin typeface="Cambria Math" panose="02040503050406030204" pitchFamily="18" charset="0"/>
                          </a:rPr>
                          <m:t>jm</m:t>
                        </m:r>
                      </m:sub>
                    </m:sSub>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𝑗</m:t>
                    </m:r>
                    <m:r>
                      <a:rPr kumimoji="1" lang="en-US" altLang="zh-CN" sz="1800" b="0" i="1" smtClean="0">
                        <a:latin typeface="Cambria Math" panose="02040503050406030204" pitchFamily="18" charset="0"/>
                      </a:rPr>
                      <m:t>=1,2,…,</m:t>
                    </m:r>
                    <m:r>
                      <a:rPr kumimoji="1" lang="en-US" altLang="zh-CN" sz="1800" b="0" i="1" smtClean="0">
                        <a:latin typeface="Cambria Math" panose="02040503050406030204" pitchFamily="18" charset="0"/>
                      </a:rPr>
                      <m:t>𝐽</m:t>
                    </m:r>
                    <m:r>
                      <a:rPr kumimoji="1" lang="zh-CN" altLang="en-US" sz="1800" b="0" i="1" smtClean="0">
                        <a:latin typeface="Cambria Math" panose="02040503050406030204" pitchFamily="18" charset="0"/>
                      </a:rPr>
                      <m:t>。</m:t>
                    </m:r>
                    <m:r>
                      <a:rPr kumimoji="1" lang="zh-CN" altLang="en-US" sz="1800" i="1">
                        <a:latin typeface="Cambria Math" panose="02040503050406030204" pitchFamily="18" charset="0"/>
                      </a:rPr>
                      <m:t>其中</m:t>
                    </m:r>
                    <m:r>
                      <m:rPr>
                        <m:sty m:val="p"/>
                      </m:rPr>
                      <a:rPr kumimoji="1" lang="en-US" altLang="zh-CN" sz="1800" i="1" smtClean="0">
                        <a:latin typeface="Cambria Math" panose="02040503050406030204" pitchFamily="18" charset="0"/>
                      </a:rPr>
                      <m:t>J</m:t>
                    </m:r>
                    <m:r>
                      <a:rPr kumimoji="1" lang="zh-CN" altLang="en-US" sz="1800" i="1">
                        <a:latin typeface="Cambria Math" panose="02040503050406030204" pitchFamily="18" charset="0"/>
                      </a:rPr>
                      <m:t>为</m:t>
                    </m:r>
                    <m:r>
                      <a:rPr kumimoji="1" lang="zh-CN" altLang="en-US" sz="1800" i="1" smtClean="0">
                        <a:latin typeface="Cambria Math" panose="02040503050406030204" pitchFamily="18" charset="0"/>
                      </a:rPr>
                      <m:t>回归</m:t>
                    </m:r>
                    <m:r>
                      <a:rPr kumimoji="1" lang="zh-CN" altLang="en-US" sz="1800" i="1">
                        <a:latin typeface="Cambria Math" panose="02040503050406030204" pitchFamily="18" charset="0"/>
                      </a:rPr>
                      <m:t>树</m:t>
                    </m:r>
                    <m:r>
                      <a:rPr kumimoji="1" lang="en-US" altLang="zh-CN" sz="1800" b="0" i="1" smtClean="0">
                        <a:latin typeface="Cambria Math" panose="02040503050406030204" pitchFamily="18" charset="0"/>
                      </a:rPr>
                      <m:t>𝑡</m:t>
                    </m:r>
                  </m:oMath>
                </a14:m>
                <a:r>
                  <a:rPr kumimoji="1" lang="zh-CN" altLang="en-US" sz="1800" dirty="0"/>
                  <a:t>的叶子节点个数。</a:t>
                </a:r>
                <a:endParaRPr kumimoji="1" lang="en-US" altLang="zh-CN" sz="1800" dirty="0"/>
              </a:p>
              <a:p>
                <a:pPr marL="0" indent="0">
                  <a:buNone/>
                </a:pPr>
                <a:r>
                  <a:rPr kumimoji="1" lang="zh-CN" altLang="en-US" sz="1800" dirty="0"/>
                  <a:t>    （</a:t>
                </a:r>
                <a:r>
                  <a:rPr kumimoji="1" lang="en-US" altLang="zh-CN" sz="1800" dirty="0"/>
                  <a:t>c</a:t>
                </a:r>
                <a:r>
                  <a:rPr kumimoji="1" lang="zh-CN" altLang="en-US" sz="1800" dirty="0"/>
                  <a:t>）对叶子区域</a:t>
                </a:r>
                <a14:m>
                  <m:oMath xmlns:m="http://schemas.openxmlformats.org/officeDocument/2006/math">
                    <m:r>
                      <a:rPr kumimoji="1" lang="en-US" altLang="zh-CN" sz="1800" b="0" i="1" smtClean="0">
                        <a:latin typeface="Cambria Math" panose="02040503050406030204" pitchFamily="18" charset="0"/>
                      </a:rPr>
                      <m:t>𝑗</m:t>
                    </m:r>
                    <m:r>
                      <a:rPr kumimoji="1" lang="en-US" altLang="zh-CN" sz="1800" b="0" i="1" smtClean="0">
                        <a:latin typeface="Cambria Math" panose="02040503050406030204" pitchFamily="18" charset="0"/>
                      </a:rPr>
                      <m:t>=1,2,…,</m:t>
                    </m:r>
                    <m:r>
                      <a:rPr kumimoji="1" lang="en-US" altLang="zh-CN" sz="1800" b="0" i="1" smtClean="0">
                        <a:latin typeface="Cambria Math" panose="02040503050406030204" pitchFamily="18" charset="0"/>
                      </a:rPr>
                      <m:t>𝐽</m:t>
                    </m:r>
                  </m:oMath>
                </a14:m>
                <a:r>
                  <a:rPr kumimoji="1" lang="zh-CN" altLang="en-US" sz="1800" dirty="0"/>
                  <a:t>计算最佳拟合值</a:t>
                </a:r>
                <a:endParaRPr kumimoji="1" lang="en-US" altLang="zh-CN" sz="1800" dirty="0"/>
              </a:p>
              <a:p>
                <a:pPr marL="0" indent="0" algn="ctr">
                  <a:buNone/>
                </a:pPr>
                <a14:m>
                  <m:oMath xmlns:m="http://schemas.openxmlformats.org/officeDocument/2006/math">
                    <m:sSub>
                      <m:sSubPr>
                        <m:ctrlPr>
                          <a:rPr kumimoji="1" lang="en-US" altLang="zh-CN" sz="1800" i="1" smtClean="0">
                            <a:latin typeface="Cambria Math" panose="02040503050406030204" pitchFamily="18" charset="0"/>
                          </a:rPr>
                        </m:ctrlPr>
                      </m:sSubPr>
                      <m:e>
                        <m:r>
                          <m:rPr>
                            <m:nor/>
                          </m:rPr>
                          <a:rPr kumimoji="1" lang="el-GR" altLang="zh-CN" sz="1800" i="1" smtClean="0">
                            <a:latin typeface="Cambria Math" panose="02040503050406030204" pitchFamily="18" charset="0"/>
                          </a:rPr>
                          <m:t>Υ</m:t>
                        </m:r>
                      </m:e>
                      <m:sub>
                        <m:r>
                          <m:rPr>
                            <m:sty m:val="p"/>
                          </m:rPr>
                          <a:rPr kumimoji="1" lang="en-US" altLang="zh-CN" sz="1800" i="1">
                            <a:latin typeface="Cambria Math" panose="02040503050406030204" pitchFamily="18" charset="0"/>
                          </a:rPr>
                          <m:t>jm</m:t>
                        </m:r>
                      </m:sub>
                    </m:sSub>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𝑎𝑟𝑔𝑚𝑖𝑛</m:t>
                        </m:r>
                      </m:e>
                      <m:sub>
                        <m:r>
                          <m:rPr>
                            <m:nor/>
                          </m:rPr>
                          <a:rPr kumimoji="1" lang="el-GR" altLang="zh-CN" sz="1800" i="1" smtClean="0">
                            <a:latin typeface="Cambria Math" panose="02040503050406030204" pitchFamily="18" charset="0"/>
                          </a:rPr>
                          <m:t>Υ</m:t>
                        </m:r>
                      </m:sub>
                    </m:sSub>
                    <m:nary>
                      <m:naryPr>
                        <m:chr m:val="∑"/>
                        <m:ctrlPr>
                          <a:rPr kumimoji="1" lang="en-US" altLang="zh-CN" sz="1800" b="0" i="1" smtClean="0">
                            <a:latin typeface="Cambria Math" panose="02040503050406030204" pitchFamily="18" charset="0"/>
                          </a:rPr>
                        </m:ctrlPr>
                      </m:naryPr>
                      <m:sub>
                        <m:r>
                          <m:rPr>
                            <m:brk m:alnAt="23"/>
                          </m:rPr>
                          <a:rPr kumimoji="1" lang="en-US" altLang="zh-CN" sz="1800" b="0" i="1" smtClean="0">
                            <a:latin typeface="Cambria Math" panose="02040503050406030204" pitchFamily="18" charset="0"/>
                          </a:rPr>
                          <m:t>𝑥</m:t>
                        </m:r>
                        <m:r>
                          <m:rPr>
                            <m:nor/>
                          </m:rPr>
                          <a:rPr lang="en" altLang="zh-CN" sz="1800" dirty="0" smtClean="0"/>
                          <m:t>∈</m:t>
                        </m:r>
                        <m:sSub>
                          <m:sSubPr>
                            <m:ctrlPr>
                              <a:rPr lang="en" altLang="zh-CN" sz="1800" i="1" dirty="0" smtClean="0">
                                <a:latin typeface="Cambria Math" panose="02040503050406030204" pitchFamily="18" charset="0"/>
                              </a:rPr>
                            </m:ctrlPr>
                          </m:sSubPr>
                          <m:e>
                            <m:r>
                              <a:rPr lang="en-US" altLang="zh-CN" sz="1800" b="0" i="1" dirty="0" smtClean="0">
                                <a:latin typeface="Cambria Math" panose="02040503050406030204" pitchFamily="18" charset="0"/>
                              </a:rPr>
                              <m:t>𝑅</m:t>
                            </m:r>
                          </m:e>
                          <m:sub>
                            <m:r>
                              <a:rPr lang="en-US" altLang="zh-CN" sz="1800" b="0" i="1" dirty="0" smtClean="0">
                                <a:latin typeface="Cambria Math" panose="02040503050406030204" pitchFamily="18" charset="0"/>
                              </a:rPr>
                              <m:t>𝑗𝑚</m:t>
                            </m:r>
                          </m:sub>
                        </m:sSub>
                      </m:sub>
                      <m:sup>
                        <m:r>
                          <a:rPr kumimoji="1" lang="en-US" altLang="zh-CN" sz="1800" b="0" i="1" smtClean="0">
                            <a:latin typeface="Cambria Math" panose="02040503050406030204" pitchFamily="18" charset="0"/>
                          </a:rPr>
                          <m:t>𝐽</m:t>
                        </m:r>
                      </m:sup>
                      <m:e>
                        <m:r>
                          <a:rPr kumimoji="1" lang="en-US" altLang="zh-CN" sz="1800" b="0" i="1" smtClean="0">
                            <a:latin typeface="Cambria Math" panose="02040503050406030204" pitchFamily="18" charset="0"/>
                          </a:rPr>
                          <m:t>𝐿</m:t>
                        </m:r>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𝑦</m:t>
                            </m:r>
                          </m:e>
                          <m:sub>
                            <m:r>
                              <a:rPr kumimoji="1" lang="en-US" altLang="zh-CN" sz="1800" b="0" i="1" smtClean="0">
                                <a:latin typeface="Cambria Math" panose="02040503050406030204" pitchFamily="18" charset="0"/>
                              </a:rPr>
                              <m:t>𝑖</m:t>
                            </m:r>
                          </m:sub>
                        </m:sSub>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𝑓</m:t>
                            </m:r>
                          </m:e>
                          <m:sub>
                            <m:r>
                              <a:rPr kumimoji="1" lang="en-US" altLang="zh-CN" sz="1800" b="0" i="1" smtClean="0">
                                <a:latin typeface="Cambria Math" panose="02040503050406030204" pitchFamily="18" charset="0"/>
                              </a:rPr>
                              <m:t>𝑚</m:t>
                            </m:r>
                            <m:r>
                              <a:rPr kumimoji="1" lang="en-US" altLang="zh-CN" sz="1800" b="0" i="1" smtClean="0">
                                <a:latin typeface="Cambria Math" panose="02040503050406030204" pitchFamily="18" charset="0"/>
                              </a:rPr>
                              <m:t>−1</m:t>
                            </m:r>
                          </m:sub>
                        </m:sSub>
                        <m:d>
                          <m:dPr>
                            <m:ctrlPr>
                              <a:rPr kumimoji="1" lang="en-US" altLang="zh-CN" sz="1800" b="0" i="1" smtClean="0">
                                <a:latin typeface="Cambria Math" panose="02040503050406030204" pitchFamily="18" charset="0"/>
                              </a:rPr>
                            </m:ctrlPr>
                          </m:dPr>
                          <m:e>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𝑥</m:t>
                                </m:r>
                              </m:e>
                              <m:sub>
                                <m:r>
                                  <a:rPr kumimoji="1" lang="en-US" altLang="zh-CN" sz="1800" b="0" i="1" smtClean="0">
                                    <a:latin typeface="Cambria Math" panose="02040503050406030204" pitchFamily="18" charset="0"/>
                                  </a:rPr>
                                  <m:t>𝑖</m:t>
                                </m:r>
                              </m:sub>
                            </m:sSub>
                          </m:e>
                        </m:d>
                        <m:r>
                          <a:rPr kumimoji="1" lang="en-US" altLang="zh-CN" sz="1800" b="0" i="1" smtClean="0">
                            <a:latin typeface="Cambria Math" panose="02040503050406030204" pitchFamily="18" charset="0"/>
                          </a:rPr>
                          <m:t>+</m:t>
                        </m:r>
                      </m:e>
                    </m:nary>
                    <m:r>
                      <m:rPr>
                        <m:nor/>
                      </m:rPr>
                      <a:rPr kumimoji="1" lang="el-GR" altLang="zh-CN" sz="1800" i="1" smtClean="0">
                        <a:latin typeface="Cambria Math" panose="02040503050406030204" pitchFamily="18" charset="0"/>
                      </a:rPr>
                      <m:t>Υ</m:t>
                    </m:r>
                  </m:oMath>
                </a14:m>
                <a:r>
                  <a:rPr kumimoji="1" lang="en-US" altLang="zh-CN" sz="1800" dirty="0"/>
                  <a:t>)</a:t>
                </a:r>
              </a:p>
              <a:p>
                <a:pPr marL="0" indent="0">
                  <a:buNone/>
                </a:pPr>
                <a:r>
                  <a:rPr kumimoji="1" lang="zh-CN" altLang="en-US" sz="1800" dirty="0"/>
                  <a:t>    （</a:t>
                </a:r>
                <a:r>
                  <a:rPr kumimoji="1" lang="en-US" altLang="zh-CN" sz="1800" dirty="0"/>
                  <a:t>d</a:t>
                </a:r>
                <a:r>
                  <a:rPr kumimoji="1" lang="zh-CN" altLang="en-US" sz="1800" dirty="0"/>
                  <a:t>）更新强学习器</a:t>
                </a:r>
                <a:endParaRPr kumimoji="1" lang="en-US" altLang="zh-CN" sz="1800" dirty="0"/>
              </a:p>
              <a:p>
                <a:pPr marL="0" indent="0" algn="ctr">
                  <a:buNone/>
                </a:pP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𝑓</m:t>
                        </m:r>
                      </m:e>
                      <m:sub>
                        <m:r>
                          <a:rPr kumimoji="1" lang="en-US" altLang="zh-CN" sz="1800" b="0" i="1" smtClean="0">
                            <a:latin typeface="Cambria Math" panose="02040503050406030204" pitchFamily="18" charset="0"/>
                          </a:rPr>
                          <m:t>𝑚</m:t>
                        </m:r>
                      </m:sub>
                    </m:sSub>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e>
                    </m:d>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𝑓</m:t>
                        </m:r>
                      </m:e>
                      <m:sub>
                        <m:r>
                          <a:rPr kumimoji="1" lang="en-US" altLang="zh-CN" sz="1800" b="0" i="1" smtClean="0">
                            <a:latin typeface="Cambria Math" panose="02040503050406030204" pitchFamily="18" charset="0"/>
                          </a:rPr>
                          <m:t>𝑚</m:t>
                        </m:r>
                        <m:r>
                          <a:rPr kumimoji="1" lang="en-US" altLang="zh-CN" sz="1800" b="0" i="1" smtClean="0">
                            <a:latin typeface="Cambria Math" panose="02040503050406030204" pitchFamily="18" charset="0"/>
                          </a:rPr>
                          <m:t>−1</m:t>
                        </m:r>
                      </m:sub>
                    </m:sSub>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e>
                    </m:d>
                    <m:r>
                      <a:rPr kumimoji="1" lang="en-US" altLang="zh-CN" sz="1800" b="0" i="1" smtClean="0">
                        <a:latin typeface="Cambria Math" panose="02040503050406030204" pitchFamily="18" charset="0"/>
                      </a:rPr>
                      <m:t>+</m:t>
                    </m:r>
                    <m:nary>
                      <m:naryPr>
                        <m:chr m:val="∑"/>
                        <m:ctrlPr>
                          <a:rPr kumimoji="1" lang="en-US" altLang="zh-CN" sz="1800" b="0" i="1" smtClean="0">
                            <a:latin typeface="Cambria Math" panose="02040503050406030204" pitchFamily="18" charset="0"/>
                          </a:rPr>
                        </m:ctrlPr>
                      </m:naryPr>
                      <m:sub>
                        <m:r>
                          <m:rPr>
                            <m:brk m:alnAt="23"/>
                          </m:rPr>
                          <a:rPr kumimoji="1" lang="en-US" altLang="zh-CN" sz="1800" b="0" i="1" smtClean="0">
                            <a:latin typeface="Cambria Math" panose="02040503050406030204" pitchFamily="18" charset="0"/>
                          </a:rPr>
                          <m:t>𝑗</m:t>
                        </m:r>
                        <m:r>
                          <a:rPr kumimoji="1" lang="en-US" altLang="zh-CN" sz="1800" b="0" i="1" smtClean="0">
                            <a:latin typeface="Cambria Math" panose="02040503050406030204" pitchFamily="18" charset="0"/>
                          </a:rPr>
                          <m:t>=1</m:t>
                        </m:r>
                      </m:sub>
                      <m:sup>
                        <m:r>
                          <a:rPr kumimoji="1" lang="en-US" altLang="zh-CN" sz="1800" b="0" i="1" smtClean="0">
                            <a:latin typeface="Cambria Math" panose="02040503050406030204" pitchFamily="18" charset="0"/>
                          </a:rPr>
                          <m:t>𝐽</m:t>
                        </m:r>
                      </m:sup>
                      <m:e>
                        <m:sSub>
                          <m:sSubPr>
                            <m:ctrlPr>
                              <a:rPr kumimoji="1" lang="en-US" altLang="zh-CN" sz="1800" i="1" smtClean="0">
                                <a:latin typeface="Cambria Math" panose="02040503050406030204" pitchFamily="18" charset="0"/>
                              </a:rPr>
                            </m:ctrlPr>
                          </m:sSubPr>
                          <m:e>
                            <m:r>
                              <m:rPr>
                                <m:nor/>
                              </m:rPr>
                              <a:rPr kumimoji="1" lang="el-GR" altLang="zh-CN" sz="1800" i="1" smtClean="0">
                                <a:latin typeface="Cambria Math" panose="02040503050406030204" pitchFamily="18" charset="0"/>
                              </a:rPr>
                              <m:t>Υ</m:t>
                            </m:r>
                          </m:e>
                          <m:sub>
                            <m:r>
                              <m:rPr>
                                <m:sty m:val="p"/>
                              </m:rPr>
                              <a:rPr kumimoji="1" lang="en-US" altLang="zh-CN" sz="1800" i="1">
                                <a:latin typeface="Cambria Math" panose="02040503050406030204" pitchFamily="18" charset="0"/>
                              </a:rPr>
                              <m:t>jm</m:t>
                            </m:r>
                          </m:sub>
                        </m:sSub>
                        <m:r>
                          <a:rPr kumimoji="1" lang="en-US" altLang="zh-CN" sz="1800" b="0" i="1" smtClean="0">
                            <a:latin typeface="Cambria Math" panose="02040503050406030204" pitchFamily="18" charset="0"/>
                          </a:rPr>
                          <m:t>𝐼</m:t>
                        </m:r>
                        <m:r>
                          <a:rPr kumimoji="1" lang="en-US" altLang="zh-CN" sz="1800" b="0" i="1" smtClean="0">
                            <a:latin typeface="Cambria Math" panose="02040503050406030204" pitchFamily="18" charset="0"/>
                          </a:rPr>
                          <m:t>(</m:t>
                        </m:r>
                      </m:e>
                    </m:nary>
                  </m:oMath>
                </a14:m>
                <a:r>
                  <a:rPr kumimoji="1" lang="en-US" altLang="zh-CN" sz="1800" b="0" dirty="0"/>
                  <a:t> </a:t>
                </a:r>
                <a14:m>
                  <m:oMath xmlns:m="http://schemas.openxmlformats.org/officeDocument/2006/math">
                    <m:r>
                      <m:rPr>
                        <m:brk m:alnAt="23"/>
                      </m:rPr>
                      <a:rPr kumimoji="1" lang="en-US" altLang="zh-CN" sz="1800" b="0" i="1" smtClean="0">
                        <a:latin typeface="Cambria Math" panose="02040503050406030204" pitchFamily="18" charset="0"/>
                      </a:rPr>
                      <m:t>𝑥</m:t>
                    </m:r>
                    <m:r>
                      <m:rPr>
                        <m:nor/>
                      </m:rPr>
                      <a:rPr lang="en" altLang="zh-CN" sz="1800" dirty="0" smtClean="0"/>
                      <m:t>∈</m:t>
                    </m:r>
                    <m:sSub>
                      <m:sSubPr>
                        <m:ctrlPr>
                          <a:rPr lang="en" altLang="zh-CN" sz="1800" i="1" dirty="0" smtClean="0">
                            <a:latin typeface="Cambria Math" panose="02040503050406030204" pitchFamily="18" charset="0"/>
                          </a:rPr>
                        </m:ctrlPr>
                      </m:sSubPr>
                      <m:e>
                        <m:r>
                          <a:rPr lang="en-US" altLang="zh-CN" sz="1800" b="0" i="1" dirty="0" smtClean="0">
                            <a:latin typeface="Cambria Math" panose="02040503050406030204" pitchFamily="18" charset="0"/>
                          </a:rPr>
                          <m:t>𝑅</m:t>
                        </m:r>
                      </m:e>
                      <m:sub>
                        <m:r>
                          <a:rPr lang="en-US" altLang="zh-CN" sz="1800" b="0" i="1" dirty="0" smtClean="0">
                            <a:latin typeface="Cambria Math" panose="02040503050406030204" pitchFamily="18" charset="0"/>
                          </a:rPr>
                          <m:t>𝑗𝑚</m:t>
                        </m:r>
                      </m:sub>
                    </m:sSub>
                  </m:oMath>
                </a14:m>
                <a:r>
                  <a:rPr kumimoji="1" lang="en-US" altLang="zh-CN" sz="1800" dirty="0"/>
                  <a:t>)</a:t>
                </a:r>
              </a:p>
              <a:p>
                <a:pPr marL="0" indent="0">
                  <a:buNone/>
                </a:pPr>
                <a:r>
                  <a:rPr kumimoji="1" lang="zh-CN" altLang="en-US" sz="1800" dirty="0"/>
                  <a:t>（</a:t>
                </a:r>
                <a:r>
                  <a:rPr kumimoji="1" lang="en-US" altLang="zh-CN" sz="1800" dirty="0"/>
                  <a:t>3</a:t>
                </a:r>
                <a:r>
                  <a:rPr kumimoji="1" lang="zh-CN" altLang="en-US" sz="1800" dirty="0"/>
                  <a:t>）得到最终学习器</a:t>
                </a:r>
                <a:endParaRPr kumimoji="1" lang="en-US" altLang="zh-CN" sz="1800" dirty="0"/>
              </a:p>
              <a:p>
                <a:pPr marL="0" indent="0" algn="ctr">
                  <a:buNone/>
                </a:pPr>
                <a14:m>
                  <m:oMath xmlns:m="http://schemas.openxmlformats.org/officeDocument/2006/math">
                    <m:r>
                      <a:rPr kumimoji="1" lang="en-US" altLang="zh-CN" sz="1800" b="0" i="1" smtClean="0">
                        <a:latin typeface="Cambria Math" panose="02040503050406030204" pitchFamily="18" charset="0"/>
                      </a:rPr>
                      <m:t>𝑓</m:t>
                    </m:r>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e>
                    </m:d>
                    <m:r>
                      <a:rPr kumimoji="1" lang="en-US" altLang="zh-CN" sz="1800" b="0" i="1" smtClean="0">
                        <a:latin typeface="Cambria Math" panose="02040503050406030204" pitchFamily="18" charset="0"/>
                      </a:rPr>
                      <m:t>=</m:t>
                    </m:r>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𝑓</m:t>
                        </m:r>
                      </m:e>
                      <m:sub>
                        <m:r>
                          <a:rPr kumimoji="1" lang="en-US" altLang="zh-CN" sz="1800" b="0" i="1" smtClean="0">
                            <a:latin typeface="Cambria Math" panose="02040503050406030204" pitchFamily="18" charset="0"/>
                          </a:rPr>
                          <m:t>𝑀</m:t>
                        </m:r>
                      </m:sub>
                    </m:sSub>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e>
                    </m:d>
                    <m:r>
                      <a:rPr kumimoji="1" lang="en-US" altLang="zh-CN" sz="1800" b="0" i="1" smtClean="0">
                        <a:latin typeface="Cambria Math" panose="02040503050406030204" pitchFamily="18" charset="0"/>
                      </a:rPr>
                      <m:t>=</m:t>
                    </m:r>
                  </m:oMath>
                </a14:m>
                <a:r>
                  <a:rPr kumimoji="1" lang="en-US" altLang="zh-CN" sz="1800" b="0" dirty="0"/>
                  <a:t> </a:t>
                </a:r>
                <a14:m>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smtClean="0">
                            <a:latin typeface="Cambria Math" panose="02040503050406030204" pitchFamily="18" charset="0"/>
                          </a:rPr>
                          <m:t>𝑓</m:t>
                        </m:r>
                      </m:e>
                      <m:sub>
                        <m:r>
                          <a:rPr kumimoji="1" lang="en-US" altLang="zh-CN" sz="1800" b="0" i="1" smtClean="0">
                            <a:latin typeface="Cambria Math" panose="02040503050406030204" pitchFamily="18" charset="0"/>
                          </a:rPr>
                          <m:t>0</m:t>
                        </m:r>
                      </m:sub>
                    </m:sSub>
                    <m:d>
                      <m:dPr>
                        <m:ctrlPr>
                          <a:rPr kumimoji="1" lang="en-US" altLang="zh-CN" sz="1800" b="0" i="1" smtClean="0">
                            <a:latin typeface="Cambria Math" panose="02040503050406030204" pitchFamily="18" charset="0"/>
                          </a:rPr>
                        </m:ctrlPr>
                      </m:dPr>
                      <m:e>
                        <m:r>
                          <a:rPr kumimoji="1" lang="en-US" altLang="zh-CN" sz="1800" b="0" i="1" smtClean="0">
                            <a:latin typeface="Cambria Math" panose="02040503050406030204" pitchFamily="18" charset="0"/>
                          </a:rPr>
                          <m:t>𝑥</m:t>
                        </m:r>
                      </m:e>
                    </m:d>
                    <m:r>
                      <a:rPr kumimoji="1" lang="en-US" altLang="zh-CN" sz="1800" b="0" i="1" smtClean="0">
                        <a:latin typeface="Cambria Math" panose="02040503050406030204" pitchFamily="18" charset="0"/>
                      </a:rPr>
                      <m:t>+</m:t>
                    </m:r>
                    <m:nary>
                      <m:naryPr>
                        <m:chr m:val="∑"/>
                        <m:ctrlPr>
                          <a:rPr kumimoji="1" lang="en-US" altLang="zh-CN" sz="1800" b="0" i="1" smtClean="0">
                            <a:latin typeface="Cambria Math" panose="02040503050406030204" pitchFamily="18" charset="0"/>
                          </a:rPr>
                        </m:ctrlPr>
                      </m:naryPr>
                      <m:sub>
                        <m:r>
                          <m:rPr>
                            <m:brk m:alnAt="23"/>
                          </m:rPr>
                          <a:rPr kumimoji="1" lang="en-US" altLang="zh-CN" sz="1800" b="0" i="1" smtClean="0">
                            <a:latin typeface="Cambria Math" panose="02040503050406030204" pitchFamily="18" charset="0"/>
                          </a:rPr>
                          <m:t>𝑚</m:t>
                        </m:r>
                        <m:r>
                          <a:rPr kumimoji="1" lang="en-US" altLang="zh-CN" sz="1800" b="0" i="1" smtClean="0">
                            <a:latin typeface="Cambria Math" panose="02040503050406030204" pitchFamily="18" charset="0"/>
                          </a:rPr>
                          <m:t>=1</m:t>
                        </m:r>
                      </m:sub>
                      <m:sup>
                        <m:r>
                          <a:rPr kumimoji="1" lang="en-US" altLang="zh-CN" sz="1800" b="0" i="1" smtClean="0">
                            <a:latin typeface="Cambria Math" panose="02040503050406030204" pitchFamily="18" charset="0"/>
                          </a:rPr>
                          <m:t>𝑀</m:t>
                        </m:r>
                      </m:sup>
                      <m:e>
                        <m:nary>
                          <m:naryPr>
                            <m:chr m:val="∑"/>
                            <m:ctrlPr>
                              <a:rPr kumimoji="1" lang="en-US" altLang="zh-CN" sz="1800" b="0" i="1" smtClean="0">
                                <a:latin typeface="Cambria Math" panose="02040503050406030204" pitchFamily="18" charset="0"/>
                              </a:rPr>
                            </m:ctrlPr>
                          </m:naryPr>
                          <m:sub>
                            <m:r>
                              <m:rPr>
                                <m:brk m:alnAt="23"/>
                              </m:rPr>
                              <a:rPr kumimoji="1" lang="en-US" altLang="zh-CN" sz="1800" b="0" i="1" smtClean="0">
                                <a:latin typeface="Cambria Math" panose="02040503050406030204" pitchFamily="18" charset="0"/>
                              </a:rPr>
                              <m:t>𝑗</m:t>
                            </m:r>
                            <m:r>
                              <a:rPr kumimoji="1" lang="en-US" altLang="zh-CN" sz="1800" b="0" i="1" smtClean="0">
                                <a:latin typeface="Cambria Math" panose="02040503050406030204" pitchFamily="18" charset="0"/>
                              </a:rPr>
                              <m:t>=1</m:t>
                            </m:r>
                          </m:sub>
                          <m:sup>
                            <m:r>
                              <a:rPr kumimoji="1" lang="en-US" altLang="zh-CN" sz="1800" b="0" i="1" smtClean="0">
                                <a:latin typeface="Cambria Math" panose="02040503050406030204" pitchFamily="18" charset="0"/>
                              </a:rPr>
                              <m:t>𝐽</m:t>
                            </m:r>
                          </m:sup>
                          <m:e>
                            <m:sSub>
                              <m:sSubPr>
                                <m:ctrlPr>
                                  <a:rPr kumimoji="1" lang="en-US" altLang="zh-CN" sz="1800" i="1" smtClean="0">
                                    <a:latin typeface="Cambria Math" panose="02040503050406030204" pitchFamily="18" charset="0"/>
                                  </a:rPr>
                                </m:ctrlPr>
                              </m:sSubPr>
                              <m:e>
                                <m:r>
                                  <m:rPr>
                                    <m:nor/>
                                  </m:rPr>
                                  <a:rPr kumimoji="1" lang="el-GR" altLang="zh-CN" sz="1800" i="1" smtClean="0">
                                    <a:latin typeface="Cambria Math" panose="02040503050406030204" pitchFamily="18" charset="0"/>
                                  </a:rPr>
                                  <m:t>Υ</m:t>
                                </m:r>
                              </m:e>
                              <m:sub>
                                <m:r>
                                  <m:rPr>
                                    <m:sty m:val="p"/>
                                  </m:rPr>
                                  <a:rPr kumimoji="1" lang="en-US" altLang="zh-CN" sz="1800" i="1">
                                    <a:latin typeface="Cambria Math" panose="02040503050406030204" pitchFamily="18" charset="0"/>
                                  </a:rPr>
                                  <m:t>jm</m:t>
                                </m:r>
                              </m:sub>
                            </m:sSub>
                            <m:r>
                              <a:rPr kumimoji="1" lang="en-US" altLang="zh-CN" sz="1800" b="0" i="1" smtClean="0">
                                <a:latin typeface="Cambria Math" panose="02040503050406030204" pitchFamily="18" charset="0"/>
                              </a:rPr>
                              <m:t>𝐼</m:t>
                            </m:r>
                          </m:e>
                        </m:nary>
                      </m:e>
                    </m:nary>
                  </m:oMath>
                </a14:m>
                <a:r>
                  <a:rPr kumimoji="1" lang="en-US" altLang="zh-CN" sz="1800" dirty="0"/>
                  <a:t>(</a:t>
                </a:r>
                <a14:m>
                  <m:oMath xmlns:m="http://schemas.openxmlformats.org/officeDocument/2006/math">
                    <m:r>
                      <m:rPr>
                        <m:brk m:alnAt="23"/>
                      </m:rPr>
                      <a:rPr kumimoji="1" lang="en-US" altLang="zh-CN" sz="1800" b="0" i="1" smtClean="0">
                        <a:latin typeface="Cambria Math" panose="02040503050406030204" pitchFamily="18" charset="0"/>
                      </a:rPr>
                      <m:t>𝑥</m:t>
                    </m:r>
                    <m:r>
                      <m:rPr>
                        <m:nor/>
                      </m:rPr>
                      <a:rPr lang="en" altLang="zh-CN" sz="1800" dirty="0" smtClean="0"/>
                      <m:t>∈</m:t>
                    </m:r>
                    <m:sSub>
                      <m:sSubPr>
                        <m:ctrlPr>
                          <a:rPr lang="en" altLang="zh-CN" sz="1800" i="1" dirty="0" smtClean="0">
                            <a:latin typeface="Cambria Math" panose="02040503050406030204" pitchFamily="18" charset="0"/>
                          </a:rPr>
                        </m:ctrlPr>
                      </m:sSubPr>
                      <m:e>
                        <m:r>
                          <a:rPr lang="en-US" altLang="zh-CN" sz="1800" b="0" i="1" dirty="0" smtClean="0">
                            <a:latin typeface="Cambria Math" panose="02040503050406030204" pitchFamily="18" charset="0"/>
                          </a:rPr>
                          <m:t>𝑅</m:t>
                        </m:r>
                      </m:e>
                      <m:sub>
                        <m:r>
                          <a:rPr lang="en-US" altLang="zh-CN" sz="1800" b="0" i="1" dirty="0" smtClean="0">
                            <a:latin typeface="Cambria Math" panose="02040503050406030204" pitchFamily="18" charset="0"/>
                          </a:rPr>
                          <m:t>𝑗𝑚</m:t>
                        </m:r>
                      </m:sub>
                    </m:sSub>
                  </m:oMath>
                </a14:m>
                <a:r>
                  <a:rPr kumimoji="1" lang="en-US" altLang="zh-CN" sz="1800" dirty="0"/>
                  <a:t>)</a:t>
                </a:r>
              </a:p>
            </p:txBody>
          </p:sp>
        </mc:Choice>
        <mc:Fallback xmlns="">
          <p:sp>
            <p:nvSpPr>
              <p:cNvPr id="3" name="内容占位符 2">
                <a:extLst>
                  <a:ext uri="{FF2B5EF4-FFF2-40B4-BE49-F238E27FC236}">
                    <a16:creationId xmlns:a16="http://schemas.microsoft.com/office/drawing/2014/main" id="{37A7302D-4C61-A349-908A-6C9FD8BCEEEF}"/>
                  </a:ext>
                </a:extLst>
              </p:cNvPr>
              <p:cNvSpPr>
                <a:spLocks noGrp="1" noRot="1" noChangeAspect="1" noMove="1" noResize="1" noEditPoints="1" noAdjustHandles="1" noChangeArrowheads="1" noChangeShapeType="1" noTextEdit="1"/>
              </p:cNvSpPr>
              <p:nvPr>
                <p:ph idx="1"/>
              </p:nvPr>
            </p:nvSpPr>
            <p:spPr>
              <a:xfrm>
                <a:off x="838200" y="1315232"/>
                <a:ext cx="10515600" cy="5177643"/>
              </a:xfrm>
              <a:blipFill>
                <a:blip r:embed="rId2"/>
                <a:stretch>
                  <a:fillRect l="-483" t="-7353" r="-121" b="-3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037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模型学习</a:t>
            </a:r>
            <a:endParaRPr lang="zh-CN" altLang="en-US" dirty="0"/>
          </a:p>
        </p:txBody>
      </p:sp>
      <p:sp>
        <p:nvSpPr>
          <p:cNvPr id="3" name="内容占位符 2"/>
          <p:cNvSpPr>
            <a:spLocks noGrp="1"/>
          </p:cNvSpPr>
          <p:nvPr>
            <p:ph idx="1"/>
          </p:nvPr>
        </p:nvSpPr>
        <p:spPr>
          <a:xfrm>
            <a:off x="838200" y="1533490"/>
            <a:ext cx="10515600" cy="4351338"/>
          </a:xfrm>
        </p:spPr>
        <p:txBody>
          <a:bodyPr>
            <a:normAutofit/>
          </a:bodyPr>
          <a:lstStyle/>
          <a:p>
            <a:r>
              <a:rPr lang="en-US" altLang="zh-CN" dirty="0"/>
              <a:t>Additive Training</a:t>
            </a:r>
            <a:r>
              <a:rPr lang="zh-CN" altLang="en-US" dirty="0" smtClean="0"/>
              <a:t>：</a:t>
            </a:r>
            <a:endParaRPr lang="en-US" altLang="zh-CN" dirty="0" smtClean="0"/>
          </a:p>
          <a:p>
            <a:endParaRPr lang="en-US" altLang="zh-CN" dirty="0"/>
          </a:p>
          <a:p>
            <a:endParaRPr lang="en-US" altLang="zh-CN" dirty="0" smtClean="0"/>
          </a:p>
          <a:p>
            <a:endParaRPr lang="en-US" altLang="zh-CN" dirty="0" smtClean="0"/>
          </a:p>
          <a:p>
            <a:pPr marL="0" indent="0">
              <a:buNone/>
            </a:pPr>
            <a:endParaRPr lang="en-US" altLang="zh-CN" dirty="0" smtClean="0"/>
          </a:p>
          <a:p>
            <a:r>
              <a:rPr lang="zh-CN" altLang="en-US" dirty="0" smtClean="0"/>
              <a:t>目标函数改写：</a:t>
            </a:r>
            <a:endParaRPr lang="en-US" altLang="zh-CN" dirty="0" smtClean="0"/>
          </a:p>
          <a:p>
            <a:pPr marL="0" indent="0">
              <a:buNone/>
            </a:pPr>
            <a:r>
              <a:rPr lang="en-US" altLang="zh-CN" dirty="0"/>
              <a:t/>
            </a:r>
            <a:br>
              <a:rPr lang="en-US" altLang="zh-CN" dirty="0"/>
            </a:b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204" y="1959778"/>
            <a:ext cx="3833263" cy="206763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8131277" y="2127735"/>
                <a:ext cx="4149213" cy="998607"/>
              </a:xfrm>
              <a:prstGeom prst="rect">
                <a:avLst/>
              </a:prstGeom>
              <a:noFill/>
            </p:spPr>
            <p:txBody>
              <a:bodyPr wrap="square" rtlCol="0">
                <a:spAutoFit/>
              </a:bodyPr>
              <a:lstStyle/>
              <a:p>
                <a14:m>
                  <m:oMath xmlns:m="http://schemas.openxmlformats.org/officeDocument/2006/math">
                    <m:sSup>
                      <m:sSupPr>
                        <m:ctrlPr>
                          <a:rPr lang="en-US" altLang="zh-CN" i="1" smtClean="0">
                            <a:latin typeface="Cambria Math" panose="02040503050406030204" pitchFamily="18" charset="0"/>
                          </a:rPr>
                        </m:ctrlPr>
                      </m:sSup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y</m:t>
                                </m:r>
                              </m:e>
                            </m:acc>
                          </m:e>
                          <m:sub>
                            <m:r>
                              <m:rPr>
                                <m:sty m:val="p"/>
                              </m:rPr>
                              <a:rPr lang="en-US" altLang="zh-CN" i="1">
                                <a:latin typeface="Cambria Math" panose="02040503050406030204" pitchFamily="18" charset="0"/>
                              </a:rPr>
                              <m:t>i</m:t>
                            </m:r>
                            <m:r>
                              <a:rPr lang="en-US" altLang="zh-CN" i="1">
                                <a:latin typeface="Cambria Math" panose="02040503050406030204" pitchFamily="18" charset="0"/>
                              </a:rPr>
                              <m:t> </m:t>
                            </m:r>
                          </m:sub>
                        </m:sSub>
                      </m:e>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p>
                    <m:r>
                      <a:rPr lang="zh-CN" altLang="en-US" i="1">
                        <a:latin typeface="Cambria Math" panose="02040503050406030204" pitchFamily="18" charset="0"/>
                      </a:rPr>
                      <m:t>是</m:t>
                    </m:r>
                  </m:oMath>
                </a14:m>
                <a:r>
                  <a:rPr lang="en-US" altLang="zh-CN" dirty="0"/>
                  <a:t>t</a:t>
                </a:r>
                <a:r>
                  <a:rPr lang="zh-CN" altLang="en-US" dirty="0"/>
                  <a:t>轮的模型预测</a:t>
                </a:r>
                <a:endParaRPr lang="en-US" altLang="zh-CN" dirty="0"/>
              </a:p>
              <a:p>
                <a14:m>
                  <m:oMath xmlns:m="http://schemas.openxmlformats.org/officeDocument/2006/math">
                    <m:sSup>
                      <m:sSupPr>
                        <m:ctrlPr>
                          <a:rPr lang="en-US" altLang="zh-CN" i="1">
                            <a:latin typeface="Cambria Math" panose="02040503050406030204" pitchFamily="18" charset="0"/>
                          </a:rPr>
                        </m:ctrlPr>
                      </m:sSup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y</m:t>
                                </m:r>
                              </m:e>
                            </m:acc>
                          </m:e>
                          <m:sub>
                            <m:r>
                              <m:rPr>
                                <m:sty m:val="p"/>
                              </m:rPr>
                              <a:rPr lang="en-US" altLang="zh-CN" i="1">
                                <a:latin typeface="Cambria Math" panose="02040503050406030204" pitchFamily="18" charset="0"/>
                              </a:rPr>
                              <m:t>i</m:t>
                            </m:r>
                            <m:r>
                              <a:rPr lang="en-US" altLang="zh-CN" i="1">
                                <a:latin typeface="Cambria Math" panose="02040503050406030204" pitchFamily="18" charset="0"/>
                              </a:rPr>
                              <m:t> </m:t>
                            </m:r>
                          </m:sub>
                        </m:sSub>
                      </m:e>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b="0" i="1" smtClean="0">
                            <a:latin typeface="Cambria Math" panose="02040503050406030204" pitchFamily="18" charset="0"/>
                          </a:rPr>
                          <m:t>−1</m:t>
                        </m:r>
                        <m:r>
                          <a:rPr lang="en-US" altLang="zh-CN" i="1">
                            <a:latin typeface="Cambria Math" panose="02040503050406030204" pitchFamily="18" charset="0"/>
                          </a:rPr>
                          <m:t>)</m:t>
                        </m:r>
                      </m:sup>
                    </m:sSup>
                    <m:r>
                      <a:rPr lang="zh-CN" altLang="en-US" i="1">
                        <a:latin typeface="Cambria Math" panose="02040503050406030204" pitchFamily="18" charset="0"/>
                      </a:rPr>
                      <m:t>是</m:t>
                    </m:r>
                  </m:oMath>
                </a14:m>
                <a:r>
                  <a:rPr lang="en-US" altLang="zh-CN" dirty="0" smtClean="0"/>
                  <a:t>t-1</a:t>
                </a:r>
                <a:r>
                  <a:rPr lang="zh-CN" altLang="en-US" dirty="0" smtClean="0"/>
                  <a:t>轮</a:t>
                </a:r>
                <a:r>
                  <a:rPr lang="zh-CN" altLang="en-US" dirty="0"/>
                  <a:t>的模型</a:t>
                </a:r>
                <a:r>
                  <a:rPr lang="zh-CN" altLang="en-US" dirty="0" smtClean="0"/>
                  <a:t>预测</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f</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oMath>
                </a14:m>
                <a:r>
                  <a:rPr lang="zh-CN" altLang="en-US" dirty="0" smtClean="0"/>
                  <a:t> 是新加入的函数（</a:t>
                </a:r>
                <a:r>
                  <a:rPr lang="en-US" altLang="zh-CN" dirty="0" smtClean="0"/>
                  <a:t>CART</a:t>
                </a:r>
                <a:r>
                  <a:rPr lang="zh-CN" altLang="en-US" dirty="0" smtClean="0"/>
                  <a:t>树）</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131277" y="2127735"/>
                <a:ext cx="4149213" cy="998607"/>
              </a:xfrm>
              <a:prstGeom prst="rect">
                <a:avLst/>
              </a:prstGeom>
              <a:blipFill>
                <a:blip r:embed="rId3"/>
                <a:stretch>
                  <a:fillRect b="-8537"/>
                </a:stretch>
              </a:blipFill>
            </p:spPr>
            <p:txBody>
              <a:bodyPr/>
              <a:lstStyle/>
              <a:p>
                <a:r>
                  <a:rPr lang="zh-CN" altLang="en-US">
                    <a:noFill/>
                  </a:rPr>
                  <a:t> </a:t>
                </a:r>
              </a:p>
            </p:txBody>
          </p:sp>
        </mc:Fallback>
      </mc:AlternateContent>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615" y="4027417"/>
            <a:ext cx="5334744" cy="2172003"/>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8017828" y="5144813"/>
                <a:ext cx="4149213" cy="934808"/>
              </a:xfrm>
              <a:prstGeom prst="rect">
                <a:avLst/>
              </a:prstGeom>
              <a:noFill/>
            </p:spPr>
            <p:txBody>
              <a:bodyPr wrap="square" rtlCol="0">
                <a:spAutoFit/>
              </a:bodyPr>
              <a:lstStyle/>
              <a:p>
                <a14:m>
                  <m:oMath xmlns:m="http://schemas.openxmlformats.org/officeDocument/2006/math">
                    <m:r>
                      <m:rPr>
                        <m:sty m:val="p"/>
                      </m:rPr>
                      <a:rPr lang="en-US" altLang="zh-CN" i="1" dirty="0" smtClean="0">
                        <a:latin typeface="Cambria Math" panose="02040503050406030204" pitchFamily="18" charset="0"/>
                      </a:rPr>
                      <m:t>Ω</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f</m:t>
                            </m:r>
                          </m:e>
                          <m:sub>
                            <m:r>
                              <m:rPr>
                                <m:sty m:val="p"/>
                              </m:rPr>
                              <a:rPr lang="en-US" altLang="zh-CN" i="1" smtClean="0">
                                <a:latin typeface="Cambria Math" panose="02040503050406030204" pitchFamily="18" charset="0"/>
                              </a:rPr>
                              <m:t>t</m:t>
                            </m:r>
                          </m:sub>
                        </m:sSub>
                      </m:e>
                    </m:d>
                  </m:oMath>
                </a14:m>
                <a:r>
                  <a:rPr lang="zh-CN" altLang="en-US" dirty="0"/>
                  <a:t> </a:t>
                </a:r>
                <a:r>
                  <a:rPr lang="zh-CN" altLang="en-US" dirty="0" smtClean="0"/>
                  <a:t>是第</a:t>
                </a:r>
                <a:r>
                  <a:rPr lang="en-US" altLang="zh-CN" dirty="0" smtClean="0"/>
                  <a:t>t</a:t>
                </a:r>
                <a:r>
                  <a:rPr lang="zh-CN" altLang="en-US" dirty="0" smtClean="0"/>
                  <a:t>棵树（</a:t>
                </a:r>
                <a:r>
                  <a:rPr lang="en-US" altLang="zh-CN" dirty="0" smtClean="0"/>
                  <a:t>CART</a:t>
                </a:r>
                <a:r>
                  <a:rPr lang="zh-CN" altLang="en-US" dirty="0" smtClean="0"/>
                  <a:t>树）复杂度</a:t>
                </a:r>
                <a:endParaRPr lang="en-US" altLang="zh-CN" dirty="0" smtClean="0"/>
              </a:p>
              <a:p>
                <a:r>
                  <a:rPr lang="zh-CN" altLang="en-US" dirty="0" smtClean="0"/>
                  <a:t>第</a:t>
                </a:r>
                <a:r>
                  <a:rPr lang="en-US" altLang="zh-CN" dirty="0" smtClean="0"/>
                  <a:t>t</a:t>
                </a:r>
                <a:r>
                  <a:rPr lang="zh-CN" altLang="en-US" dirty="0" smtClean="0"/>
                  <a:t>轮时，</a:t>
                </a:r>
                <a:r>
                  <a:rPr lang="en-US" altLang="zh-CN" dirty="0" smtClean="0"/>
                  <a:t>t-1</a:t>
                </a:r>
                <a:r>
                  <a:rPr lang="zh-CN" altLang="en-US" dirty="0" smtClean="0"/>
                  <a:t>轮的正则项相当于常数</a:t>
                </a:r>
                <a:endParaRPr lang="en-US" altLang="zh-CN" dirty="0" smtClean="0"/>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r>
                          <m:rPr>
                            <m:sty m:val="p"/>
                          </m:rPr>
                          <a:rPr lang="en-US" altLang="zh-CN" i="1">
                            <a:latin typeface="Cambria Math" panose="02040503050406030204" pitchFamily="18" charset="0"/>
                          </a:rPr>
                          <m:t>bj</m:t>
                        </m:r>
                      </m:e>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p>
                    <m:r>
                      <a:rPr lang="zh-CN" altLang="en-US" i="1">
                        <a:latin typeface="Cambria Math" panose="02040503050406030204" pitchFamily="18" charset="0"/>
                      </a:rPr>
                      <m:t>是</m:t>
                    </m:r>
                  </m:oMath>
                </a14:m>
                <a:r>
                  <a:rPr lang="en-US" altLang="zh-CN" dirty="0"/>
                  <a:t>t</a:t>
                </a:r>
                <a:r>
                  <a:rPr lang="zh-CN" altLang="en-US" dirty="0"/>
                  <a:t>轮的</a:t>
                </a:r>
                <a:r>
                  <a:rPr lang="zh-CN" altLang="en-US" dirty="0" smtClean="0"/>
                  <a:t>目标函数</a:t>
                </a:r>
                <a:endParaRPr lang="en-US" altLang="zh-CN" dirty="0"/>
              </a:p>
            </p:txBody>
          </p:sp>
        </mc:Choice>
        <mc:Fallback xmlns="">
          <p:sp>
            <p:nvSpPr>
              <p:cNvPr id="9" name="文本框 8"/>
              <p:cNvSpPr txBox="1">
                <a:spLocks noRot="1" noChangeAspect="1" noMove="1" noResize="1" noEditPoints="1" noAdjustHandles="1" noChangeArrowheads="1" noChangeShapeType="1" noTextEdit="1"/>
              </p:cNvSpPr>
              <p:nvPr/>
            </p:nvSpPr>
            <p:spPr>
              <a:xfrm>
                <a:off x="8017828" y="5144813"/>
                <a:ext cx="4149213" cy="934808"/>
              </a:xfrm>
              <a:prstGeom prst="rect">
                <a:avLst/>
              </a:prstGeom>
              <a:blipFill>
                <a:blip r:embed="rId5"/>
                <a:stretch>
                  <a:fillRect l="-1175" t="-3922" b="-9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7000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967" y="833317"/>
            <a:ext cx="4448796" cy="933580"/>
          </a:xfrm>
          <a:prstGeom prst="rect">
            <a:avLst/>
          </a:prstGeom>
        </p:spPr>
      </p:pic>
      <p:sp>
        <p:nvSpPr>
          <p:cNvPr id="2" name="标题 1"/>
          <p:cNvSpPr>
            <a:spLocks noGrp="1"/>
          </p:cNvSpPr>
          <p:nvPr>
            <p:ph type="title"/>
          </p:nvPr>
        </p:nvSpPr>
        <p:spPr/>
        <p:txBody>
          <a:bodyPr/>
          <a:lstStyle/>
          <a:p>
            <a:r>
              <a:rPr lang="zh-CN" altLang="en-US" dirty="0" smtClean="0"/>
              <a:t>模型学习</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GBDT-</a:t>
            </a:r>
            <a:r>
              <a:rPr lang="zh-CN" altLang="en-US" dirty="0" smtClean="0"/>
              <a:t>平方损失：</a:t>
            </a:r>
            <a:endParaRPr lang="en-US" altLang="zh-CN" dirty="0"/>
          </a:p>
          <a:p>
            <a:endParaRPr lang="en-US" altLang="zh-CN" dirty="0" smtClean="0"/>
          </a:p>
          <a:p>
            <a:endParaRPr lang="en-US" altLang="zh-CN" dirty="0" smtClean="0"/>
          </a:p>
          <a:p>
            <a:pPr marL="0" indent="0">
              <a:buNone/>
            </a:pPr>
            <a:endParaRPr lang="en-US" altLang="zh-CN" dirty="0" smtClean="0"/>
          </a:p>
          <a:p>
            <a:pPr marL="0" indent="0">
              <a:buNone/>
            </a:pPr>
            <a:endParaRPr lang="en-US" altLang="zh-CN" dirty="0" smtClean="0"/>
          </a:p>
          <a:p>
            <a:r>
              <a:rPr lang="en-US" altLang="zh-CN" dirty="0" smtClean="0"/>
              <a:t>XGBoost</a:t>
            </a:r>
            <a:r>
              <a:rPr lang="zh-CN" altLang="en-US" dirty="0" smtClean="0"/>
              <a:t>泰勒展开：</a:t>
            </a:r>
            <a:endParaRPr lang="en-US" altLang="zh-CN" sz="1700" dirty="0" smtClean="0"/>
          </a:p>
          <a:p>
            <a:pPr marL="0" indent="0">
              <a:buNone/>
            </a:pPr>
            <a:r>
              <a:rPr lang="en-US" altLang="zh-CN" sz="1700" dirty="0" smtClean="0"/>
              <a:t>     </a:t>
            </a:r>
            <a:r>
              <a:rPr lang="en-US" altLang="zh-CN" sz="1700" dirty="0" err="1" smtClean="0"/>
              <a:t>gi</a:t>
            </a:r>
            <a:r>
              <a:rPr lang="zh-CN" altLang="en-US" sz="1700" dirty="0" smtClean="0"/>
              <a:t>表示一阶导</a:t>
            </a:r>
            <a:endParaRPr lang="en-US" altLang="zh-CN" sz="1700" dirty="0"/>
          </a:p>
          <a:p>
            <a:pPr marL="0" indent="0">
              <a:buNone/>
            </a:pPr>
            <a:r>
              <a:rPr lang="en-US" altLang="zh-CN" sz="1700" dirty="0" smtClean="0"/>
              <a:t>     </a:t>
            </a:r>
            <a:r>
              <a:rPr lang="en-US" altLang="zh-CN" sz="1700" dirty="0"/>
              <a:t>h</a:t>
            </a:r>
            <a:r>
              <a:rPr lang="en-US" altLang="zh-CN" sz="1700" dirty="0" smtClean="0"/>
              <a:t>i</a:t>
            </a:r>
            <a:r>
              <a:rPr lang="zh-CN" altLang="en-US" sz="1700" dirty="0" smtClean="0"/>
              <a:t>表示二阶导</a:t>
            </a:r>
            <a:endParaRPr lang="en-US" altLang="zh-CN" sz="1700" dirty="0" smtClean="0"/>
          </a:p>
          <a:p>
            <a:pPr marL="0" indent="0">
              <a:buNone/>
            </a:pPr>
            <a:endParaRPr lang="en-US" altLang="zh-CN" dirty="0" smtClean="0"/>
          </a:p>
          <a:p>
            <a:pPr marL="0" indent="0">
              <a:buNone/>
            </a:pPr>
            <a:r>
              <a:rPr lang="en-US" altLang="zh-CN" dirty="0"/>
              <a:t/>
            </a:r>
            <a:br>
              <a:rPr lang="en-US" altLang="zh-CN" dirty="0"/>
            </a:br>
            <a:endParaRPr lang="zh-CN" altLang="en-US" dirty="0"/>
          </a:p>
        </p:txBody>
      </p:sp>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224" y="1893714"/>
            <a:ext cx="5573487" cy="1498845"/>
          </a:xfrm>
          <a:prstGeom prst="rect">
            <a:avLst/>
          </a:prstGeom>
        </p:spPr>
      </p:pic>
      <p:pic>
        <p:nvPicPr>
          <p:cNvPr id="12" name="图片 11" descr="屏幕剪辑"/>
          <p:cNvPicPr>
            <a:picLocks noChangeAspect="1"/>
          </p:cNvPicPr>
          <p:nvPr/>
        </p:nvPicPr>
        <p:blipFill rotWithShape="1">
          <a:blip r:embed="rId4">
            <a:extLst>
              <a:ext uri="{28A0092B-C50C-407E-A947-70E740481C1C}">
                <a14:useLocalDpi xmlns:a14="http://schemas.microsoft.com/office/drawing/2010/main" val="0"/>
              </a:ext>
            </a:extLst>
          </a:blip>
          <a:srcRect t="9192"/>
          <a:stretch/>
        </p:blipFill>
        <p:spPr>
          <a:xfrm>
            <a:off x="4120379" y="3739633"/>
            <a:ext cx="6801799" cy="1219754"/>
          </a:xfrm>
          <a:prstGeom prst="rect">
            <a:avLst/>
          </a:prstGeom>
        </p:spPr>
      </p:pic>
      <p:pic>
        <p:nvPicPr>
          <p:cNvPr id="13" name="图片 12" descr="屏幕剪辑"/>
          <p:cNvPicPr>
            <a:picLocks noChangeAspect="1"/>
          </p:cNvPicPr>
          <p:nvPr/>
        </p:nvPicPr>
        <p:blipFill rotWithShape="1">
          <a:blip r:embed="rId5">
            <a:extLst>
              <a:ext uri="{28A0092B-C50C-407E-A947-70E740481C1C}">
                <a14:useLocalDpi xmlns:a14="http://schemas.microsoft.com/office/drawing/2010/main" val="0"/>
              </a:ext>
            </a:extLst>
          </a:blip>
          <a:srcRect t="23445"/>
          <a:stretch/>
        </p:blipFill>
        <p:spPr>
          <a:xfrm>
            <a:off x="1033848" y="5309496"/>
            <a:ext cx="9888330" cy="926195"/>
          </a:xfrm>
          <a:prstGeom prst="rect">
            <a:avLst/>
          </a:prstGeom>
        </p:spPr>
      </p:pic>
    </p:spTree>
    <p:extLst>
      <p:ext uri="{BB962C8B-B14F-4D97-AF65-F5344CB8AC3E}">
        <p14:creationId xmlns:p14="http://schemas.microsoft.com/office/powerpoint/2010/main" val="18399458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2572</TotalTime>
  <Words>2287</Words>
  <Application>Microsoft Office PowerPoint</Application>
  <PresentationFormat>宽屏</PresentationFormat>
  <Paragraphs>259</Paragraphs>
  <Slides>27</Slides>
  <Notes>9</Notes>
  <HiddenSlides>2</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KaTeX_Main</vt:lpstr>
      <vt:lpstr>MathJax_Main</vt:lpstr>
      <vt:lpstr>MathJax_Math-italic</vt:lpstr>
      <vt:lpstr>MathJax_Size1</vt:lpstr>
      <vt:lpstr>mp-quote</vt:lpstr>
      <vt:lpstr>等线</vt:lpstr>
      <vt:lpstr>等线 Light</vt:lpstr>
      <vt:lpstr>Microsoft YaHei</vt:lpstr>
      <vt:lpstr>Arial</vt:lpstr>
      <vt:lpstr>Cambria Math</vt:lpstr>
      <vt:lpstr>Georgia</vt:lpstr>
      <vt:lpstr>Wingdings</vt:lpstr>
      <vt:lpstr>Office 主题​​</vt:lpstr>
      <vt:lpstr>XGBoost</vt:lpstr>
      <vt:lpstr>问题定义</vt:lpstr>
      <vt:lpstr>Boosted tree</vt:lpstr>
      <vt:lpstr>Boosted tree</vt:lpstr>
      <vt:lpstr>提升树算法</vt:lpstr>
      <vt:lpstr>梯度提升方法</vt:lpstr>
      <vt:lpstr>GBDT</vt:lpstr>
      <vt:lpstr>模型学习</vt:lpstr>
      <vt:lpstr>模型学习</vt:lpstr>
      <vt:lpstr>XGBoost-模型复杂度（正则项）</vt:lpstr>
      <vt:lpstr>XGBoost-求解目标函数</vt:lpstr>
      <vt:lpstr>XGBoost-贪心分割算法</vt:lpstr>
      <vt:lpstr>XGBoost-近似分割算法</vt:lpstr>
      <vt:lpstr>XGBoost-近似分割算法</vt:lpstr>
      <vt:lpstr>XGBoost-近似分割算法</vt:lpstr>
      <vt:lpstr>XGBoost-稀疏值处理</vt:lpstr>
      <vt:lpstr>XGBoost-系统设计</vt:lpstr>
      <vt:lpstr>XGBoost-系统设计</vt:lpstr>
      <vt:lpstr>XGBoost-系统设计</vt:lpstr>
      <vt:lpstr>Q&amp;A</vt:lpstr>
      <vt:lpstr>Q&amp;A</vt:lpstr>
      <vt:lpstr>防过拟合</vt:lpstr>
      <vt:lpstr>参数</vt:lpstr>
      <vt:lpstr>实验</vt:lpstr>
      <vt:lpstr>系统分析</vt:lpstr>
      <vt:lpstr>思维导图</vt:lpstr>
      <vt:lpstr>参考资料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树模型 Xgboost / lightGBM / catBoost</dc:title>
  <dc:creator>Administrator</dc:creator>
  <cp:lastModifiedBy>Administrator</cp:lastModifiedBy>
  <cp:revision>96</cp:revision>
  <dcterms:created xsi:type="dcterms:W3CDTF">2019-11-21T07:14:09Z</dcterms:created>
  <dcterms:modified xsi:type="dcterms:W3CDTF">2019-11-26T15:16:14Z</dcterms:modified>
</cp:coreProperties>
</file>